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handoutMasterIdLst>
    <p:handoutMasterId r:id="rId21"/>
  </p:handoutMasterIdLst>
  <p:sldIdLst>
    <p:sldId id="256" r:id="rId2"/>
    <p:sldId id="257" r:id="rId3"/>
    <p:sldId id="397" r:id="rId4"/>
    <p:sldId id="407" r:id="rId5"/>
    <p:sldId id="442" r:id="rId6"/>
    <p:sldId id="384" r:id="rId7"/>
    <p:sldId id="421" r:id="rId8"/>
    <p:sldId id="422" r:id="rId9"/>
    <p:sldId id="423" r:id="rId10"/>
    <p:sldId id="424" r:id="rId11"/>
    <p:sldId id="425" r:id="rId12"/>
    <p:sldId id="428" r:id="rId13"/>
    <p:sldId id="436" r:id="rId14"/>
    <p:sldId id="468" r:id="rId15"/>
    <p:sldId id="469" r:id="rId16"/>
    <p:sldId id="470" r:id="rId17"/>
    <p:sldId id="453" r:id="rId18"/>
    <p:sldId id="465" r:id="rId1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336699"/>
    <a:srgbClr val="006699"/>
    <a:srgbClr val="DDDDDD"/>
    <a:srgbClr val="003366"/>
    <a:srgbClr val="383749"/>
    <a:srgbClr val="39364A"/>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6385" autoAdjust="0"/>
  </p:normalViewPr>
  <p:slideViewPr>
    <p:cSldViewPr>
      <p:cViewPr varScale="1">
        <p:scale>
          <a:sx n="95" d="100"/>
          <a:sy n="95" d="100"/>
        </p:scale>
        <p:origin x="1632" y="78"/>
      </p:cViewPr>
      <p:guideLst>
        <p:guide orient="horz" pos="2160"/>
        <p:guide pos="2880"/>
      </p:guideLst>
    </p:cSldViewPr>
  </p:slideViewPr>
  <p:outlineViewPr>
    <p:cViewPr>
      <p:scale>
        <a:sx n="33" d="100"/>
        <a:sy n="33" d="100"/>
      </p:scale>
      <p:origin x="0" y="-8562"/>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81" d="100"/>
          <a:sy n="81" d="100"/>
        </p:scale>
        <p:origin x="-199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defTabSz="933261">
              <a:defRPr sz="1200">
                <a:latin typeface="Arial" charset="0"/>
              </a:defRPr>
            </a:lvl1pPr>
          </a:lstStyle>
          <a:p>
            <a:pPr>
              <a:defRPr/>
            </a:pPr>
            <a:endParaRPr lang="en-US"/>
          </a:p>
        </p:txBody>
      </p:sp>
      <p:sp>
        <p:nvSpPr>
          <p:cNvPr id="59395"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lgn="r" defTabSz="933261">
              <a:defRPr sz="1200">
                <a:latin typeface="Arial" charset="0"/>
              </a:defRPr>
            </a:lvl1pPr>
          </a:lstStyle>
          <a:p>
            <a:pPr>
              <a:defRPr/>
            </a:pPr>
            <a:fld id="{4B4D51EA-F897-4748-9F78-A6A39E001948}" type="datetimeFigureOut">
              <a:rPr lang="en-US"/>
              <a:pPr>
                <a:defRPr/>
              </a:pPr>
              <a:t>12/14/2022</a:t>
            </a:fld>
            <a:endParaRPr lang="en-US"/>
          </a:p>
        </p:txBody>
      </p:sp>
      <p:sp>
        <p:nvSpPr>
          <p:cNvPr id="59396"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defTabSz="933261">
              <a:defRPr sz="1200">
                <a:latin typeface="Arial" charset="0"/>
              </a:defRPr>
            </a:lvl1pPr>
          </a:lstStyle>
          <a:p>
            <a:pPr>
              <a:defRPr/>
            </a:pPr>
            <a:endParaRPr lang="en-US"/>
          </a:p>
        </p:txBody>
      </p:sp>
      <p:sp>
        <p:nvSpPr>
          <p:cNvPr id="59397"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lgn="r" defTabSz="931863">
              <a:defRPr sz="1200">
                <a:latin typeface="Arial" panose="020B0604020202020204" pitchFamily="34" charset="0"/>
              </a:defRPr>
            </a:lvl1pPr>
          </a:lstStyle>
          <a:p>
            <a:fld id="{CA25B3F5-9D68-41DF-B4F5-C6D6A884CDE0}" type="slidenum">
              <a:rPr lang="en-US" altLang="en-US"/>
              <a:pPr/>
              <a:t>‹#›</a:t>
            </a:fld>
            <a:endParaRPr lang="en-US" altLang="en-US"/>
          </a:p>
        </p:txBody>
      </p:sp>
    </p:spTree>
    <p:extLst>
      <p:ext uri="{BB962C8B-B14F-4D97-AF65-F5344CB8AC3E}">
        <p14:creationId xmlns:p14="http://schemas.microsoft.com/office/powerpoint/2010/main" val="3049491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defTabSz="933261">
              <a:defRPr sz="1200">
                <a:latin typeface="Times New Roman" pitchFamily="18" charset="0"/>
              </a:defRPr>
            </a:lvl1pPr>
          </a:lstStyle>
          <a:p>
            <a:pPr>
              <a:defRPr/>
            </a:pPr>
            <a:endParaRPr lang="en-US"/>
          </a:p>
        </p:txBody>
      </p:sp>
      <p:sp>
        <p:nvSpPr>
          <p:cNvPr id="20483"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lgn="r" defTabSz="933261">
              <a:defRPr sz="1200">
                <a:latin typeface="Times New Roman" pitchFamily="18" charset="0"/>
              </a:defRPr>
            </a:lvl1pPr>
          </a:lstStyle>
          <a:p>
            <a:pPr>
              <a:defRPr/>
            </a:pPr>
            <a:fld id="{27F55824-9773-40FC-B63A-AEBC7A2A7860}" type="datetimeFigureOut">
              <a:rPr lang="en-US"/>
              <a:pPr>
                <a:defRPr/>
              </a:pPr>
              <a:t>12/14/2022</a:t>
            </a:fld>
            <a:endParaRPr lang="en-US"/>
          </a:p>
        </p:txBody>
      </p:sp>
      <p:sp>
        <p:nvSpPr>
          <p:cNvPr id="563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defTabSz="933261">
              <a:defRPr sz="1200">
                <a:latin typeface="Times New Roman" pitchFamily="18" charset="0"/>
              </a:defRPr>
            </a:lvl1pPr>
          </a:lstStyle>
          <a:p>
            <a:pPr>
              <a:defRPr/>
            </a:pPr>
            <a:endParaRPr lang="en-US"/>
          </a:p>
        </p:txBody>
      </p:sp>
      <p:sp>
        <p:nvSpPr>
          <p:cNvPr id="20487"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lgn="r" defTabSz="931863">
              <a:defRPr sz="1200">
                <a:latin typeface="Times New Roman" panose="02020603050405020304" pitchFamily="18" charset="0"/>
              </a:defRPr>
            </a:lvl1pPr>
          </a:lstStyle>
          <a:p>
            <a:fld id="{F1F6624A-309F-4CFD-8AFE-D0C06DCCC1FB}" type="slidenum">
              <a:rPr lang="en-US" altLang="en-US"/>
              <a:pPr/>
              <a:t>‹#›</a:t>
            </a:fld>
            <a:endParaRPr lang="en-US" altLang="en-US"/>
          </a:p>
        </p:txBody>
      </p:sp>
    </p:spTree>
    <p:extLst>
      <p:ext uri="{BB962C8B-B14F-4D97-AF65-F5344CB8AC3E}">
        <p14:creationId xmlns:p14="http://schemas.microsoft.com/office/powerpoint/2010/main" val="34544842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F1F6624A-309F-4CFD-8AFE-D0C06DCCC1FB}" type="slidenum">
              <a:rPr lang="en-US" altLang="en-US" smtClean="0"/>
              <a:pPr/>
              <a:t>3</a:t>
            </a:fld>
            <a:endParaRPr lang="en-US" altLang="en-US"/>
          </a:p>
        </p:txBody>
      </p:sp>
    </p:spTree>
    <p:extLst>
      <p:ext uri="{BB962C8B-B14F-4D97-AF65-F5344CB8AC3E}">
        <p14:creationId xmlns:p14="http://schemas.microsoft.com/office/powerpoint/2010/main" val="253339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7931F3-80D6-40E6-BA4A-346850D73D0B}" type="slidenum">
              <a:rPr lang="en-US" altLang="en-US"/>
              <a:pPr eaLnBrk="1" hangingPunct="1">
                <a:spcBef>
                  <a:spcPct val="0"/>
                </a:spcBef>
              </a:pPr>
              <a:t>4</a:t>
            </a:fld>
            <a:endParaRPr lang="en-US" altLang="en-US"/>
          </a:p>
        </p:txBody>
      </p:sp>
      <p:sp>
        <p:nvSpPr>
          <p:cNvPr id="62467"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0" tIns="46576" rIns="93150" bIns="46576" anchor="b"/>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82AD955-2C98-4923-99C8-7C2ADDF8F6DF}" type="slidenum">
              <a:rPr lang="en-US" altLang="en-US"/>
              <a:pPr algn="r" eaLnBrk="1" hangingPunct="1">
                <a:spcBef>
                  <a:spcPct val="0"/>
                </a:spcBef>
              </a:pPr>
              <a:t>4</a:t>
            </a:fld>
            <a:endParaRPr lang="en-US" altLang="en-US"/>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2" name="TextBox 1"/>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8FEDDC-9E08-49D6-9B95-452B9F7829EB}" type="slidenum">
              <a:rPr lang="en-US" altLang="en-US"/>
              <a:pPr eaLnBrk="1" hangingPunct="1">
                <a:spcBef>
                  <a:spcPct val="0"/>
                </a:spcBef>
              </a:pPr>
              <a:t>5</a:t>
            </a:fld>
            <a:endParaRPr lang="en-US" altLang="en-US"/>
          </a:p>
        </p:txBody>
      </p:sp>
      <p:sp>
        <p:nvSpPr>
          <p:cNvPr id="63491"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0" tIns="46576" rIns="93150" bIns="46576" anchor="b"/>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D86F33A-1D54-4502-B8BD-ACABF7AA3203}" type="slidenum">
              <a:rPr lang="en-US" altLang="en-US"/>
              <a:pPr algn="r" eaLnBrk="1" hangingPunct="1">
                <a:spcBef>
                  <a:spcPct val="0"/>
                </a:spcBef>
              </a:pPr>
              <a:t>5</a:t>
            </a:fld>
            <a:endParaRPr lang="en-US" altLang="en-US"/>
          </a:p>
        </p:txBody>
      </p:sp>
      <p:sp>
        <p:nvSpPr>
          <p:cNvPr id="63492" name="Rectangle 2"/>
          <p:cNvSpPr>
            <a:spLocks noGrp="1" noRot="1" noChangeAspect="1" noChangeArrowheads="1" noTextEdit="1"/>
          </p:cNvSpPr>
          <p:nvPr>
            <p:ph type="sldImg"/>
          </p:nvPr>
        </p:nvSpPr>
        <p:spPr>
          <a:ln/>
        </p:spPr>
      </p:sp>
      <p:sp>
        <p:nvSpPr>
          <p:cNvPr id="63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2" name="TextBox 1"/>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F1F6624A-309F-4CFD-8AFE-D0C06DCCC1FB}" type="slidenum">
              <a:rPr lang="en-US" altLang="en-US" smtClean="0"/>
              <a:pPr/>
              <a:t>6</a:t>
            </a:fld>
            <a:endParaRPr lang="en-US" altLang="en-US"/>
          </a:p>
        </p:txBody>
      </p:sp>
    </p:spTree>
    <p:extLst>
      <p:ext uri="{BB962C8B-B14F-4D97-AF65-F5344CB8AC3E}">
        <p14:creationId xmlns:p14="http://schemas.microsoft.com/office/powerpoint/2010/main" val="4185651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65D653-665F-43D5-9BD3-1E1F60FA0E92}" type="slidenum">
              <a:rPr lang="en-US" altLang="en-US"/>
              <a:pPr eaLnBrk="1" hangingPunct="1">
                <a:spcBef>
                  <a:spcPct val="0"/>
                </a:spcBef>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F81E46-B559-49F9-9C3D-48D38373EDFE}" type="slidenum">
              <a:rPr lang="en-US" altLang="en-US"/>
              <a:pPr eaLnBrk="1" hangingPunct="1">
                <a:spcBef>
                  <a:spcPct val="0"/>
                </a:spcBef>
              </a:pPr>
              <a:t>8</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1216025" y="757238"/>
            <a:ext cx="4648200" cy="3486150"/>
          </a:xfrm>
          <a:ln/>
        </p:spPr>
      </p:sp>
      <p:sp>
        <p:nvSpPr>
          <p:cNvPr id="66563"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3FDD5B-3875-4BD4-8B4F-B8F71E7018F9}" type="slidenum">
              <a:rPr lang="en-US" altLang="en-US"/>
              <a:pPr eaLnBrk="1" hangingPunct="1">
                <a:spcBef>
                  <a:spcPct val="0"/>
                </a:spcBef>
              </a:pPr>
              <a:t>9</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10D272-EB4E-4E3A-882D-802E273C60EB}" type="slidenum">
              <a:rPr lang="en-US" altLang="en-US"/>
              <a:pPr eaLnBrk="1" hangingPunct="1">
                <a:spcBef>
                  <a:spcPct val="0"/>
                </a:spcBef>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1B09CC-55B7-4923-AD6B-B7445EE9CD7B}" type="slidenum">
              <a:rPr lang="en-US" altLang="en-US"/>
              <a:pPr eaLnBrk="1" hangingPunct="1">
                <a:spcBef>
                  <a:spcPct val="0"/>
                </a:spcBef>
              </a:pPr>
              <a:t>11</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B9818A-B0A1-4064-BE1B-B39614CA3FF0}" type="slidenum">
              <a:rPr lang="en-US" altLang="en-US"/>
              <a:pPr eaLnBrk="1" hangingPunct="1">
                <a:spcBef>
                  <a:spcPct val="0"/>
                </a:spcBef>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DF03C-01EE-4D15-846E-0A54A4A8E249}" type="slidenum">
              <a:rPr lang="en-US" altLang="en-US"/>
              <a:pPr eaLnBrk="1" hangingPunct="1">
                <a:spcBef>
                  <a:spcPct val="0"/>
                </a:spcBef>
              </a:pPr>
              <a:t>13</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F1F6624A-309F-4CFD-8AFE-D0C06DCCC1FB}" type="slidenum">
              <a:rPr lang="en-US" altLang="en-US" smtClean="0"/>
              <a:pPr/>
              <a:t>14</a:t>
            </a:fld>
            <a:endParaRPr lang="en-US" altLang="en-US"/>
          </a:p>
        </p:txBody>
      </p:sp>
    </p:spTree>
    <p:extLst>
      <p:ext uri="{BB962C8B-B14F-4D97-AF65-F5344CB8AC3E}">
        <p14:creationId xmlns:p14="http://schemas.microsoft.com/office/powerpoint/2010/main" val="1698509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F1F6624A-309F-4CFD-8AFE-D0C06DCCC1FB}" type="slidenum">
              <a:rPr lang="en-US" altLang="en-US" smtClean="0"/>
              <a:pPr/>
              <a:t>15</a:t>
            </a:fld>
            <a:endParaRPr lang="en-US" altLang="en-US"/>
          </a:p>
        </p:txBody>
      </p:sp>
    </p:spTree>
    <p:extLst>
      <p:ext uri="{BB962C8B-B14F-4D97-AF65-F5344CB8AC3E}">
        <p14:creationId xmlns:p14="http://schemas.microsoft.com/office/powerpoint/2010/main" val="2998913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747D8E-CEC2-4D07-9E56-FF8B539D8EDA}" type="slidenum">
              <a:rPr lang="en-US" smtClean="0"/>
              <a:pPr>
                <a:defRPr/>
              </a:pPr>
              <a:t>17</a:t>
            </a:fld>
            <a:endParaRPr lang="en-US"/>
          </a:p>
        </p:txBody>
      </p:sp>
    </p:spTree>
    <p:extLst>
      <p:ext uri="{BB962C8B-B14F-4D97-AF65-F5344CB8AC3E}">
        <p14:creationId xmlns:p14="http://schemas.microsoft.com/office/powerpoint/2010/main" val="19513784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5" name="Rectangle 3"/>
          <p:cNvSpPr>
            <a:spLocks noGrp="1" noChangeArrowheads="1"/>
          </p:cNvSpPr>
          <p:nvPr>
            <p:ph type="ctrTitle"/>
          </p:nvPr>
        </p:nvSpPr>
        <p:spPr>
          <a:xfrm>
            <a:off x="1466850" y="304800"/>
            <a:ext cx="6324600" cy="1371600"/>
          </a:xfrm>
        </p:spPr>
        <p:txBody>
          <a:bodyPr/>
          <a:lstStyle>
            <a:lvl1pPr algn="ctr">
              <a:defRPr sz="3600"/>
            </a:lvl1pPr>
          </a:lstStyle>
          <a:p>
            <a:r>
              <a:rPr lang="en-US"/>
              <a:t>School / Department Name</a:t>
            </a:r>
            <a:br>
              <a:rPr lang="en-US"/>
            </a:br>
            <a:endParaRPr lang="en-US"/>
          </a:p>
        </p:txBody>
      </p:sp>
      <p:sp>
        <p:nvSpPr>
          <p:cNvPr id="243716" name="Rectangle 4"/>
          <p:cNvSpPr>
            <a:spLocks noGrp="1" noChangeArrowheads="1"/>
          </p:cNvSpPr>
          <p:nvPr>
            <p:ph type="subTitle" idx="1"/>
          </p:nvPr>
        </p:nvSpPr>
        <p:spPr>
          <a:xfrm>
            <a:off x="304800" y="5562600"/>
            <a:ext cx="8534400" cy="838200"/>
          </a:xfrm>
        </p:spPr>
        <p:txBody>
          <a:bodyPr/>
          <a:lstStyle>
            <a:lvl1pPr marL="0" indent="0" algn="ctr">
              <a:buFontTx/>
              <a:buNone/>
              <a:defRPr sz="2800">
                <a:solidFill>
                  <a:schemeClr val="bg1"/>
                </a:solidFill>
              </a:defRPr>
            </a:lvl1pPr>
          </a:lstStyle>
          <a:p>
            <a:r>
              <a:rPr lang="en-US"/>
              <a:t>Click to edit Master subtitle style</a:t>
            </a:r>
          </a:p>
        </p:txBody>
      </p:sp>
    </p:spTree>
    <p:extLst>
      <p:ext uri="{BB962C8B-B14F-4D97-AF65-F5344CB8AC3E}">
        <p14:creationId xmlns:p14="http://schemas.microsoft.com/office/powerpoint/2010/main" val="2256886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9998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6616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1066800"/>
            <a:ext cx="43053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066800"/>
            <a:ext cx="43053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128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8484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292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34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0798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586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2651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219075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304800"/>
            <a:ext cx="641985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9084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858000" cy="533400"/>
          </a:xfrm>
        </p:spPr>
        <p:txBody>
          <a:bodyPr/>
          <a:lstStyle/>
          <a:p>
            <a:r>
              <a:rPr lang="en-US"/>
              <a:t>Click to edit Master title style</a:t>
            </a:r>
          </a:p>
        </p:txBody>
      </p:sp>
      <p:sp>
        <p:nvSpPr>
          <p:cNvPr id="3" name="ClipArt Placeholder 2"/>
          <p:cNvSpPr>
            <a:spLocks noGrp="1"/>
          </p:cNvSpPr>
          <p:nvPr>
            <p:ph type="clipArt" sz="half" idx="1"/>
          </p:nvPr>
        </p:nvSpPr>
        <p:spPr>
          <a:xfrm>
            <a:off x="152400" y="1066800"/>
            <a:ext cx="4305300" cy="3810000"/>
          </a:xfrm>
        </p:spPr>
        <p:txBody>
          <a:bodyPr/>
          <a:lstStyle/>
          <a:p>
            <a:pPr lvl="0"/>
            <a:endParaRPr lang="en-US" noProof="0"/>
          </a:p>
        </p:txBody>
      </p:sp>
      <p:sp>
        <p:nvSpPr>
          <p:cNvPr id="4" name="Text Placeholder 3"/>
          <p:cNvSpPr>
            <a:spLocks noGrp="1"/>
          </p:cNvSpPr>
          <p:nvPr>
            <p:ph type="body" sz="half" idx="2"/>
          </p:nvPr>
        </p:nvSpPr>
        <p:spPr>
          <a:xfrm>
            <a:off x="4610100" y="1066800"/>
            <a:ext cx="43053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6911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4">
            <a:extLst>
              <a:ext uri="{28A0092B-C50C-407E-A947-70E740481C1C}">
                <a14:useLocalDpi xmlns:a14="http://schemas.microsoft.com/office/drawing/2010/main" val="0"/>
              </a:ext>
            </a:extLst>
          </a:blip>
          <a:srcRect b="29184"/>
          <a:stretch>
            <a:fillRect/>
          </a:stretch>
        </p:blipFill>
        <p:spPr bwMode="auto">
          <a:xfrm>
            <a:off x="0" y="0"/>
            <a:ext cx="91821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52400" y="304800"/>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School/Department Name</a:t>
            </a:r>
            <a:br>
              <a:rPr lang="en-US" altLang="en-US"/>
            </a:br>
            <a:endParaRPr lang="en-US" altLang="en-US"/>
          </a:p>
        </p:txBody>
      </p:sp>
      <p:sp>
        <p:nvSpPr>
          <p:cNvPr id="1028" name="Rectangle 4"/>
          <p:cNvSpPr>
            <a:spLocks noGrp="1" noChangeArrowheads="1"/>
          </p:cNvSpPr>
          <p:nvPr>
            <p:ph type="body" idx="1"/>
          </p:nvPr>
        </p:nvSpPr>
        <p:spPr bwMode="auto">
          <a:xfrm>
            <a:off x="152400" y="1066800"/>
            <a:ext cx="8763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5" descr="h_purServ"/>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43550" y="6477000"/>
            <a:ext cx="3524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7"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xStyles>
    <p:title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Verdana" pitchFamily="34" charset="0"/>
        </a:defRPr>
      </a:lvl2pPr>
      <a:lvl3pPr algn="l" rtl="0" eaLnBrk="0" fontAlgn="base" hangingPunct="0">
        <a:spcBef>
          <a:spcPct val="0"/>
        </a:spcBef>
        <a:spcAft>
          <a:spcPct val="0"/>
        </a:spcAft>
        <a:defRPr sz="2800">
          <a:solidFill>
            <a:schemeClr val="bg1"/>
          </a:solidFill>
          <a:latin typeface="Verdana" pitchFamily="34" charset="0"/>
        </a:defRPr>
      </a:lvl3pPr>
      <a:lvl4pPr algn="l" rtl="0" eaLnBrk="0" fontAlgn="base" hangingPunct="0">
        <a:spcBef>
          <a:spcPct val="0"/>
        </a:spcBef>
        <a:spcAft>
          <a:spcPct val="0"/>
        </a:spcAft>
        <a:defRPr sz="2800">
          <a:solidFill>
            <a:schemeClr val="bg1"/>
          </a:solidFill>
          <a:latin typeface="Verdana" pitchFamily="34" charset="0"/>
        </a:defRPr>
      </a:lvl4pPr>
      <a:lvl5pPr algn="l" rtl="0" eaLnBrk="0" fontAlgn="base" hangingPunct="0">
        <a:spcBef>
          <a:spcPct val="0"/>
        </a:spcBef>
        <a:spcAft>
          <a:spcPct val="0"/>
        </a:spcAft>
        <a:defRPr sz="2800">
          <a:solidFill>
            <a:schemeClr val="bg1"/>
          </a:solidFill>
          <a:latin typeface="Verdana" pitchFamily="34" charset="0"/>
        </a:defRPr>
      </a:lvl5pPr>
      <a:lvl6pPr marL="457200" algn="l" rtl="0" fontAlgn="base">
        <a:spcBef>
          <a:spcPct val="0"/>
        </a:spcBef>
        <a:spcAft>
          <a:spcPct val="0"/>
        </a:spcAft>
        <a:defRPr sz="2800">
          <a:solidFill>
            <a:schemeClr val="bg1"/>
          </a:solidFill>
          <a:latin typeface="Verdana" pitchFamily="34" charset="0"/>
        </a:defRPr>
      </a:lvl6pPr>
      <a:lvl7pPr marL="914400" algn="l" rtl="0" fontAlgn="base">
        <a:spcBef>
          <a:spcPct val="0"/>
        </a:spcBef>
        <a:spcAft>
          <a:spcPct val="0"/>
        </a:spcAft>
        <a:defRPr sz="2800">
          <a:solidFill>
            <a:schemeClr val="bg1"/>
          </a:solidFill>
          <a:latin typeface="Verdana" pitchFamily="34" charset="0"/>
        </a:defRPr>
      </a:lvl7pPr>
      <a:lvl8pPr marL="1371600" algn="l" rtl="0" fontAlgn="base">
        <a:spcBef>
          <a:spcPct val="0"/>
        </a:spcBef>
        <a:spcAft>
          <a:spcPct val="0"/>
        </a:spcAft>
        <a:defRPr sz="2800">
          <a:solidFill>
            <a:schemeClr val="bg1"/>
          </a:solidFill>
          <a:latin typeface="Verdana" pitchFamily="34" charset="0"/>
        </a:defRPr>
      </a:lvl8pPr>
      <a:lvl9pPr marL="1828800" algn="l" rtl="0" fontAlgn="base">
        <a:spcBef>
          <a:spcPct val="0"/>
        </a:spcBef>
        <a:spcAft>
          <a:spcPct val="0"/>
        </a:spcAft>
        <a:defRPr sz="2800">
          <a:solidFill>
            <a:schemeClr val="bg1"/>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hyperlink" Target="https://businessservices.wisc.edu/purchasing/how-to-make-a-purchas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usinessservices.wisc.edu/purchasing/simplified-bid-process/"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businessservices.wisc.edu/documents/non-competitive-purchasing-request/"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busserv.wisc.edu/puct/main_menu.aspx"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businessservices.wisc.edu/purchasing/simplified-bid-proces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a.wi.gov/Forms/doa-3088SimplifiedBiddingRecord.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businessservices.wisc.edu/documents/non-competitive-purchasing-request/"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rsp.wisc.edu/awardmgt/subagmts.cf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businessservices.wisc.edu/purchasing/how-to-make-a-purchase/how-to-buy-a-servic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businessservices.wisc.edu/documents/how-to-get-a-document-signed-by-a-university-officia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16.xml.rels><?xml version="1.0" encoding="UTF-8" standalone="yes"?>
<Relationships xmlns="http://schemas.openxmlformats.org/package/2006/relationships"><Relationship Id="rId2" Type="http://schemas.openxmlformats.org/officeDocument/2006/relationships/hyperlink" Target="https://solutions.sciquest.com/apps/Router/ShoppingDashboardUserDetails?Id=563305&amp;Editable=false&amp;tmstmp=166993505969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purch@bussvc.wisc.edu"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uwservice.wisconsin.edu/administration/shopuw/" TargetMode="External"/><Relationship Id="rId4" Type="http://schemas.openxmlformats.org/officeDocument/2006/relationships/hyperlink" Target="https://businessservices.wisc.edu/about/purchasing-services/#PurchasingContac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0" descr="NewBldgFad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4273"/>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4" descr="UW_logo_6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0312" y="2179637"/>
            <a:ext cx="2239963"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5"/>
          <p:cNvSpPr>
            <a:spLocks noChangeArrowheads="1"/>
          </p:cNvSpPr>
          <p:nvPr/>
        </p:nvSpPr>
        <p:spPr bwMode="auto">
          <a:xfrm>
            <a:off x="1676400" y="764753"/>
            <a:ext cx="52677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r">
              <a:spcBef>
                <a:spcPct val="0"/>
              </a:spcBef>
              <a:buFontTx/>
              <a:buNone/>
            </a:pPr>
            <a:r>
              <a:rPr lang="en-US" altLang="en-US" sz="4000" dirty="0">
                <a:solidFill>
                  <a:srgbClr val="800000"/>
                </a:solidFill>
              </a:rPr>
              <a:t>Goods and Services</a:t>
            </a:r>
          </a:p>
        </p:txBody>
      </p:sp>
      <p:sp>
        <p:nvSpPr>
          <p:cNvPr id="5125" name="Rectangle 27"/>
          <p:cNvSpPr>
            <a:spLocks noGrp="1" noChangeArrowheads="1"/>
          </p:cNvSpPr>
          <p:nvPr>
            <p:ph type="title"/>
          </p:nvPr>
        </p:nvSpPr>
        <p:spPr>
          <a:xfrm>
            <a:off x="990600" y="54114"/>
            <a:ext cx="6858000" cy="707886"/>
          </a:xfrm>
        </p:spPr>
        <p:txBody>
          <a:bodyPr/>
          <a:lstStyle/>
          <a:p>
            <a:pPr algn="ctr" eaLnBrk="1" hangingPunct="1"/>
            <a:r>
              <a:rPr lang="en-US" altLang="en-US" sz="4000" dirty="0"/>
              <a:t>How to Purchase</a:t>
            </a:r>
          </a:p>
        </p:txBody>
      </p:sp>
      <p:sp>
        <p:nvSpPr>
          <p:cNvPr id="5126" name="Rectangle 25"/>
          <p:cNvSpPr>
            <a:spLocks noChangeArrowheads="1"/>
          </p:cNvSpPr>
          <p:nvPr/>
        </p:nvSpPr>
        <p:spPr bwMode="auto">
          <a:xfrm>
            <a:off x="799892" y="4724400"/>
            <a:ext cx="75059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r>
              <a:rPr lang="en-US" altLang="en-US" sz="4000" dirty="0">
                <a:solidFill>
                  <a:srgbClr val="800000"/>
                </a:solidFill>
              </a:rPr>
              <a:t>Purchases over $5,000</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xfrm>
            <a:off x="685800" y="228600"/>
            <a:ext cx="3810000" cy="457200"/>
          </a:xfrm>
        </p:spPr>
        <p:txBody>
          <a:bodyPr/>
          <a:lstStyle/>
          <a:p>
            <a:pPr eaLnBrk="1" hangingPunct="1"/>
            <a:r>
              <a:rPr lang="en-US" altLang="en-US" sz="3200" dirty="0">
                <a:latin typeface="Arial" panose="020B0604020202020204" pitchFamily="34" charset="0"/>
                <a:cs typeface="Arial" panose="020B0604020202020204" pitchFamily="34" charset="0"/>
              </a:rPr>
              <a:t>Goals</a:t>
            </a:r>
          </a:p>
        </p:txBody>
      </p:sp>
      <p:sp>
        <p:nvSpPr>
          <p:cNvPr id="6147" name="Rectangle 4"/>
          <p:cNvSpPr>
            <a:spLocks noGrp="1" noChangeArrowheads="1"/>
          </p:cNvSpPr>
          <p:nvPr>
            <p:ph type="body" idx="1"/>
          </p:nvPr>
        </p:nvSpPr>
        <p:spPr>
          <a:xfrm>
            <a:off x="609600" y="1066800"/>
            <a:ext cx="7772400" cy="5135563"/>
          </a:xfrm>
        </p:spPr>
        <p:txBody>
          <a:bodyPr/>
          <a:lstStyle/>
          <a:p>
            <a:pPr marL="0" indent="0" eaLnBrk="1" hangingPunct="1">
              <a:buNone/>
            </a:pPr>
            <a:r>
              <a:rPr lang="en-US" altLang="en-US" sz="2600" dirty="0">
                <a:latin typeface="Arial" panose="020B0604020202020204" pitchFamily="34" charset="0"/>
              </a:rPr>
              <a:t>Understand the various types of purchasing options and how to categorize requests and apply them to the appropriate procurement method.</a:t>
            </a:r>
          </a:p>
          <a:p>
            <a:pPr lvl="1" eaLnBrk="1" hangingPunct="1">
              <a:buFont typeface="Wingdings" panose="05000000000000000000" pitchFamily="2" charset="2"/>
              <a:buChar char="ü"/>
            </a:pPr>
            <a:r>
              <a:rPr lang="en-US" altLang="en-US" sz="2400" dirty="0">
                <a:latin typeface="Arial" panose="020B0604020202020204" pitchFamily="34" charset="0"/>
              </a:rPr>
              <a:t>Bidding Levels</a:t>
            </a:r>
          </a:p>
          <a:p>
            <a:pPr lvl="1" eaLnBrk="1" hangingPunct="1">
              <a:buFont typeface="Wingdings" panose="05000000000000000000" pitchFamily="2" charset="2"/>
              <a:buChar char="ü"/>
            </a:pPr>
            <a:r>
              <a:rPr lang="en-US" altLang="en-US" sz="2400" dirty="0">
                <a:latin typeface="Arial" panose="020B0604020202020204" pitchFamily="34" charset="0"/>
              </a:rPr>
              <a:t>UW and Department of Administration Contracts</a:t>
            </a:r>
          </a:p>
          <a:p>
            <a:pPr lvl="1" eaLnBrk="1" hangingPunct="1">
              <a:buFont typeface="Wingdings" panose="05000000000000000000" pitchFamily="2" charset="2"/>
              <a:buChar char="ü"/>
            </a:pPr>
            <a:r>
              <a:rPr lang="en-US" altLang="en-US" sz="2400" dirty="0">
                <a:latin typeface="Arial" panose="020B0604020202020204" pitchFamily="34" charset="0"/>
              </a:rPr>
              <a:t>Competitive Bidding and Sole Sourcing</a:t>
            </a:r>
          </a:p>
          <a:p>
            <a:pPr lvl="1" eaLnBrk="1" hangingPunct="1">
              <a:buFont typeface="Wingdings" panose="05000000000000000000" pitchFamily="2" charset="2"/>
              <a:buChar char="ü"/>
            </a:pPr>
            <a:r>
              <a:rPr lang="en-US" altLang="en-US" sz="2400" dirty="0">
                <a:latin typeface="Arial" panose="020B0604020202020204" pitchFamily="34" charset="0"/>
              </a:rPr>
              <a:t>Catalog Searches in SUW+</a:t>
            </a:r>
          </a:p>
          <a:p>
            <a:pPr lvl="1" eaLnBrk="1" hangingPunct="1">
              <a:buFont typeface="Wingdings" panose="05000000000000000000" pitchFamily="2" charset="2"/>
              <a:buChar char="ü"/>
            </a:pPr>
            <a:r>
              <a:rPr lang="en-US" altLang="en-US" sz="2400" dirty="0">
                <a:latin typeface="Arial" panose="020B0604020202020204" pitchFamily="34" charset="0"/>
              </a:rPr>
              <a:t>Answer questions from participants</a:t>
            </a:r>
          </a:p>
          <a:p>
            <a:pPr marL="0" lvl="1" indent="0" eaLnBrk="1" hangingPunct="1">
              <a:buNone/>
            </a:pPr>
            <a:endParaRPr lang="en-US" altLang="en-US" sz="2400" dirty="0">
              <a:latin typeface="Arial" panose="020B0604020202020204" pitchFamily="34" charset="0"/>
            </a:endParaRPr>
          </a:p>
          <a:p>
            <a:pPr marL="0" lvl="1" indent="0" eaLnBrk="1" hangingPunct="1">
              <a:buNone/>
            </a:pPr>
            <a:r>
              <a:rPr lang="en-US" altLang="en-US" sz="2400" dirty="0">
                <a:latin typeface="Arial" panose="020B0604020202020204" pitchFamily="34" charset="0"/>
              </a:rPr>
              <a:t>For additional information see </a:t>
            </a:r>
            <a:r>
              <a:rPr lang="en-US" altLang="en-US" sz="2400" dirty="0">
                <a:latin typeface="Arial" panose="020B0604020202020204" pitchFamily="34" charset="0"/>
                <a:hlinkClick r:id="rId2"/>
              </a:rPr>
              <a:t>How to Make a Purchase</a:t>
            </a:r>
            <a:endParaRPr lang="en-US" altLang="en-US" sz="2400" dirty="0">
              <a:latin typeface="Arial" panose="020B0604020202020204" pitchFamily="34" charset="0"/>
            </a:endParaRPr>
          </a:p>
        </p:txBody>
      </p:sp>
      <p:sp>
        <p:nvSpPr>
          <p:cNvPr id="6148" name="Rectangle 6"/>
          <p:cNvSpPr>
            <a:spLocks noChangeArrowheads="1"/>
          </p:cNvSpPr>
          <p:nvPr/>
        </p:nvSpPr>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endParaRPr lang="en-US" altLang="en-US" sz="2400">
              <a:latin typeface="Times" panose="02020603050405020304" pitchFamily="18" charset="0"/>
            </a:endParaRPr>
          </a:p>
        </p:txBody>
      </p:sp>
      <p:sp>
        <p:nvSpPr>
          <p:cNvPr id="6149" name="Rectangle 9"/>
          <p:cNvSpPr>
            <a:spLocks noChangeArrowheads="1"/>
          </p:cNvSpPr>
          <p:nvPr/>
        </p:nvSpPr>
        <p:spPr bwMode="auto">
          <a:xfrm>
            <a:off x="6324600" y="68580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endParaRPr lang="en-US" altLang="en-US" sz="2400">
              <a:latin typeface="Times" panose="02020603050405020304" pitchFamily="18" charset="0"/>
            </a:endParaRPr>
          </a:p>
        </p:txBody>
      </p:sp>
      <p:sp>
        <p:nvSpPr>
          <p:cNvPr id="6150" name="Rectangle 7"/>
          <p:cNvSpPr>
            <a:spLocks noChangeArrowheads="1"/>
          </p:cNvSpPr>
          <p:nvPr/>
        </p:nvSpPr>
        <p:spPr bwMode="auto">
          <a:xfrm>
            <a:off x="0" y="6324600"/>
            <a:ext cx="960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endParaRPr lang="en-US" altLang="en-US" sz="2400">
              <a:latin typeface="Times"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76200"/>
            <a:ext cx="9144000" cy="990600"/>
          </a:xfrm>
        </p:spPr>
        <p:txBody>
          <a:bodyPr/>
          <a:lstStyle/>
          <a:p>
            <a:pPr eaLnBrk="1" hangingPunct="1"/>
            <a:r>
              <a:rPr lang="en-US" altLang="en-US" sz="3200" dirty="0"/>
              <a:t>Dollar Limits and Authorization:</a:t>
            </a:r>
          </a:p>
        </p:txBody>
      </p:sp>
      <p:sp>
        <p:nvSpPr>
          <p:cNvPr id="9219" name="Rectangle 3"/>
          <p:cNvSpPr>
            <a:spLocks noGrp="1" noChangeArrowheads="1"/>
          </p:cNvSpPr>
          <p:nvPr>
            <p:ph type="body" idx="1"/>
          </p:nvPr>
        </p:nvSpPr>
        <p:spPr>
          <a:xfrm>
            <a:off x="381000" y="1681163"/>
            <a:ext cx="2971800" cy="685800"/>
          </a:xfrm>
          <a:ln>
            <a:solidFill>
              <a:srgbClr val="800000"/>
            </a:solidFill>
            <a:miter lim="800000"/>
            <a:headEnd/>
            <a:tailEnd/>
          </a:ln>
        </p:spPr>
        <p:txBody>
          <a:bodyPr/>
          <a:lstStyle/>
          <a:p>
            <a:pPr eaLnBrk="1" hangingPunct="1">
              <a:buFontTx/>
              <a:buNone/>
            </a:pPr>
            <a:r>
              <a:rPr lang="en-US" altLang="en-US" sz="3600" dirty="0">
                <a:latin typeface="Arial" panose="020B0604020202020204" pitchFamily="34" charset="0"/>
              </a:rPr>
              <a:t>$5000 or less </a:t>
            </a:r>
          </a:p>
        </p:txBody>
      </p:sp>
      <p:sp>
        <p:nvSpPr>
          <p:cNvPr id="9220" name="Rectangle 4"/>
          <p:cNvSpPr>
            <a:spLocks noChangeArrowheads="1"/>
          </p:cNvSpPr>
          <p:nvPr/>
        </p:nvSpPr>
        <p:spPr bwMode="auto">
          <a:xfrm>
            <a:off x="762000" y="3429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endParaRPr lang="en-US" altLang="en-US" sz="2400">
              <a:latin typeface="Times" panose="02020603050405020304" pitchFamily="18" charset="0"/>
            </a:endParaRPr>
          </a:p>
        </p:txBody>
      </p:sp>
      <p:sp>
        <p:nvSpPr>
          <p:cNvPr id="9221" name="Text Box 5"/>
          <p:cNvSpPr txBox="1">
            <a:spLocks noChangeArrowheads="1"/>
          </p:cNvSpPr>
          <p:nvPr/>
        </p:nvSpPr>
        <p:spPr bwMode="auto">
          <a:xfrm>
            <a:off x="1127125" y="3578225"/>
            <a:ext cx="1920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endParaRPr lang="en-US" altLang="en-US" sz="4000">
              <a:solidFill>
                <a:srgbClr val="700502"/>
              </a:solidFill>
              <a:latin typeface="Times New Roman" panose="02020603050405020304" pitchFamily="18" charset="0"/>
            </a:endParaRPr>
          </a:p>
        </p:txBody>
      </p:sp>
      <p:sp>
        <p:nvSpPr>
          <p:cNvPr id="9222" name="Line 6"/>
          <p:cNvSpPr>
            <a:spLocks noChangeShapeType="1"/>
          </p:cNvSpPr>
          <p:nvPr/>
        </p:nvSpPr>
        <p:spPr bwMode="auto">
          <a:xfrm>
            <a:off x="3581400" y="1985963"/>
            <a:ext cx="762000" cy="0"/>
          </a:xfrm>
          <a:prstGeom prst="line">
            <a:avLst/>
          </a:prstGeom>
          <a:noFill/>
          <a:ln w="5715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223" name="Text Box 7"/>
          <p:cNvSpPr txBox="1">
            <a:spLocks noChangeArrowheads="1"/>
          </p:cNvSpPr>
          <p:nvPr/>
        </p:nvSpPr>
        <p:spPr bwMode="auto">
          <a:xfrm>
            <a:off x="5638800" y="2057400"/>
            <a:ext cx="2514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spcBef>
                <a:spcPct val="50000"/>
              </a:spcBef>
            </a:pPr>
            <a:endParaRPr lang="en-US" altLang="en-US" sz="4000">
              <a:solidFill>
                <a:srgbClr val="700502"/>
              </a:solidFill>
              <a:latin typeface="Times New Roman" panose="02020603050405020304" pitchFamily="18" charset="0"/>
            </a:endParaRPr>
          </a:p>
        </p:txBody>
      </p:sp>
      <p:sp>
        <p:nvSpPr>
          <p:cNvPr id="9224" name="Text Box 8"/>
          <p:cNvSpPr txBox="1">
            <a:spLocks noChangeArrowheads="1"/>
          </p:cNvSpPr>
          <p:nvPr/>
        </p:nvSpPr>
        <p:spPr bwMode="auto">
          <a:xfrm>
            <a:off x="4724400" y="1093081"/>
            <a:ext cx="4191000" cy="2074414"/>
          </a:xfrm>
          <a:prstGeom prst="rect">
            <a:avLst/>
          </a:prstGeom>
          <a:solidFill>
            <a:srgbClr val="FFFF99">
              <a:alpha val="50195"/>
            </a:srgbClr>
          </a:solidFill>
          <a:ln w="9525">
            <a:solidFill>
              <a:srgbClr val="800000"/>
            </a:solidFill>
            <a:miter lim="800000"/>
            <a:headEnd/>
            <a:tailEnd/>
          </a:ln>
        </p:spPr>
        <p:txBody>
          <a:bodyPr wrap="squar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buFontTx/>
              <a:buNone/>
            </a:pPr>
            <a:r>
              <a:rPr lang="en-US" altLang="en-US" sz="2800" dirty="0">
                <a:solidFill>
                  <a:srgbClr val="800000"/>
                </a:solidFill>
              </a:rPr>
              <a:t>Best Judgement:</a:t>
            </a:r>
          </a:p>
          <a:p>
            <a:pPr marL="457200" indent="-457200" eaLnBrk="1" hangingPunct="1"/>
            <a:r>
              <a:rPr lang="en-US" altLang="en-US" sz="2800" dirty="0">
                <a:solidFill>
                  <a:srgbClr val="800000"/>
                </a:solidFill>
              </a:rPr>
              <a:t>Shop@UW+</a:t>
            </a:r>
          </a:p>
          <a:p>
            <a:pPr marL="457200" indent="-457200" eaLnBrk="1" hangingPunct="1"/>
            <a:r>
              <a:rPr lang="en-US" altLang="en-US" sz="2800" dirty="0">
                <a:solidFill>
                  <a:srgbClr val="800000"/>
                </a:solidFill>
              </a:rPr>
              <a:t>Contracts</a:t>
            </a:r>
          </a:p>
          <a:p>
            <a:pPr eaLnBrk="1" hangingPunct="1">
              <a:buNone/>
            </a:pPr>
            <a:r>
              <a:rPr lang="en-US" altLang="en-US" sz="2800" dirty="0">
                <a:solidFill>
                  <a:srgbClr val="800000"/>
                </a:solidFill>
              </a:rPr>
              <a:t>Preferred methods</a:t>
            </a:r>
          </a:p>
        </p:txBody>
      </p:sp>
      <p:sp>
        <p:nvSpPr>
          <p:cNvPr id="9225" name="Text Box 9"/>
          <p:cNvSpPr txBox="1">
            <a:spLocks noChangeArrowheads="1"/>
          </p:cNvSpPr>
          <p:nvPr/>
        </p:nvSpPr>
        <p:spPr bwMode="auto">
          <a:xfrm>
            <a:off x="4022725" y="3121025"/>
            <a:ext cx="5270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endParaRPr lang="en-US" altLang="en-US" sz="4000">
              <a:solidFill>
                <a:srgbClr val="700502"/>
              </a:solidFill>
              <a:latin typeface="Times New Roman" panose="02020603050405020304" pitchFamily="18" charset="0"/>
            </a:endParaRPr>
          </a:p>
        </p:txBody>
      </p:sp>
      <p:sp>
        <p:nvSpPr>
          <p:cNvPr id="9226" name="Text Box 10"/>
          <p:cNvSpPr txBox="1">
            <a:spLocks noChangeArrowheads="1"/>
          </p:cNvSpPr>
          <p:nvPr/>
        </p:nvSpPr>
        <p:spPr bwMode="auto">
          <a:xfrm>
            <a:off x="381000" y="4309001"/>
            <a:ext cx="3048000" cy="646113"/>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spcBef>
                <a:spcPct val="50000"/>
              </a:spcBef>
              <a:buFontTx/>
              <a:buNone/>
            </a:pPr>
            <a:r>
              <a:rPr lang="en-US" altLang="en-US" sz="3600" dirty="0">
                <a:latin typeface="Arial" panose="020B0604020202020204" pitchFamily="34" charset="0"/>
              </a:rPr>
              <a:t>Over $5000</a:t>
            </a:r>
          </a:p>
        </p:txBody>
      </p:sp>
      <p:sp>
        <p:nvSpPr>
          <p:cNvPr id="9227" name="Text Box 11"/>
          <p:cNvSpPr txBox="1">
            <a:spLocks noChangeArrowheads="1"/>
          </p:cNvSpPr>
          <p:nvPr/>
        </p:nvSpPr>
        <p:spPr bwMode="auto">
          <a:xfrm>
            <a:off x="4634427" y="3683448"/>
            <a:ext cx="4152900" cy="2074414"/>
          </a:xfrm>
          <a:prstGeom prst="rect">
            <a:avLst/>
          </a:prstGeom>
          <a:solidFill>
            <a:srgbClr val="FFFF99">
              <a:alpha val="50195"/>
            </a:srgbClr>
          </a:solidFill>
          <a:ln w="12700">
            <a:solidFill>
              <a:srgbClr val="800000"/>
            </a:solidFill>
            <a:miter lim="800000"/>
            <a:headEnd/>
            <a:tailEnd/>
          </a:ln>
        </p:spPr>
        <p:txBody>
          <a:bodyPr wrap="square">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buFontTx/>
              <a:buNone/>
            </a:pPr>
            <a:r>
              <a:rPr lang="en-US" altLang="en-US" sz="2800" dirty="0">
                <a:solidFill>
                  <a:srgbClr val="800000"/>
                </a:solidFill>
                <a:latin typeface="Arial" panose="020B0604020202020204" pitchFamily="34" charset="0"/>
              </a:rPr>
              <a:t>Must be:</a:t>
            </a:r>
          </a:p>
          <a:p>
            <a:pPr marL="682625" indent="-450850" eaLnBrk="1" hangingPunct="1"/>
            <a:r>
              <a:rPr lang="en-US" altLang="en-US" sz="2800" dirty="0">
                <a:solidFill>
                  <a:srgbClr val="800000"/>
                </a:solidFill>
                <a:latin typeface="Arial" panose="020B0604020202020204" pitchFamily="34" charset="0"/>
              </a:rPr>
              <a:t>On a Contract</a:t>
            </a:r>
          </a:p>
          <a:p>
            <a:pPr marL="682625" indent="-450850" eaLnBrk="1" hangingPunct="1"/>
            <a:r>
              <a:rPr lang="en-US" altLang="en-US" sz="2800" dirty="0">
                <a:solidFill>
                  <a:srgbClr val="800000"/>
                </a:solidFill>
                <a:latin typeface="Arial" panose="020B0604020202020204" pitchFamily="34" charset="0"/>
              </a:rPr>
              <a:t>Competitively Bid </a:t>
            </a:r>
          </a:p>
          <a:p>
            <a:pPr marL="682625" indent="-450850" eaLnBrk="1" hangingPunct="1"/>
            <a:r>
              <a:rPr lang="en-US" altLang="en-US" sz="2800" dirty="0">
                <a:solidFill>
                  <a:srgbClr val="800000"/>
                </a:solidFill>
                <a:latin typeface="Arial" panose="020B0604020202020204" pitchFamily="34" charset="0"/>
              </a:rPr>
              <a:t>Sole Sourced</a:t>
            </a:r>
          </a:p>
        </p:txBody>
      </p:sp>
      <p:sp>
        <p:nvSpPr>
          <p:cNvPr id="9228" name="Line 12"/>
          <p:cNvSpPr>
            <a:spLocks noChangeShapeType="1"/>
          </p:cNvSpPr>
          <p:nvPr/>
        </p:nvSpPr>
        <p:spPr bwMode="auto">
          <a:xfrm>
            <a:off x="3787775" y="4632057"/>
            <a:ext cx="762000" cy="0"/>
          </a:xfrm>
          <a:prstGeom prst="line">
            <a:avLst/>
          </a:prstGeom>
          <a:noFill/>
          <a:ln w="5715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229" name="Rectangle 13"/>
          <p:cNvSpPr>
            <a:spLocks noChangeArrowheads="1"/>
          </p:cNvSpPr>
          <p:nvPr/>
        </p:nvSpPr>
        <p:spPr bwMode="auto">
          <a:xfrm>
            <a:off x="228600" y="5365750"/>
            <a:ext cx="8763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spcBef>
                <a:spcPct val="0"/>
              </a:spcBef>
              <a:buFontTx/>
              <a:buNone/>
            </a:pPr>
            <a:endParaRPr lang="en-US" altLang="en-US" sz="2400" dirty="0">
              <a:latin typeface="Arial" panose="020B0604020202020204" pitchFamily="34" charset="0"/>
            </a:endParaRPr>
          </a:p>
          <a:p>
            <a:pPr>
              <a:spcBef>
                <a:spcPct val="0"/>
              </a:spcBef>
              <a:buFontTx/>
              <a:buNone/>
            </a:pPr>
            <a:r>
              <a:rPr lang="en-US" altLang="en-US" sz="2400" dirty="0">
                <a:latin typeface="Arial" panose="020B0604020202020204" pitchFamily="34" charset="0"/>
              </a:rPr>
              <a:t>All orders over $5,000 are approved by a Purchasing Agent</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76200"/>
            <a:ext cx="8458200" cy="685800"/>
          </a:xfrm>
        </p:spPr>
        <p:txBody>
          <a:bodyPr/>
          <a:lstStyle/>
          <a:p>
            <a:pPr eaLnBrk="1" hangingPunct="1"/>
            <a:r>
              <a:rPr lang="en-US" altLang="en-US" sz="3200" dirty="0"/>
              <a:t>Competitive Purchases Over $5,000</a:t>
            </a:r>
          </a:p>
        </p:txBody>
      </p:sp>
      <p:sp>
        <p:nvSpPr>
          <p:cNvPr id="25603" name="AutoShape 3"/>
          <p:cNvSpPr>
            <a:spLocks noChangeArrowheads="1"/>
          </p:cNvSpPr>
          <p:nvPr/>
        </p:nvSpPr>
        <p:spPr bwMode="auto">
          <a:xfrm>
            <a:off x="228600" y="1143000"/>
            <a:ext cx="2133600" cy="1981200"/>
          </a:xfrm>
          <a:prstGeom prst="flowChartDecision">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 typeface="Wingdings" panose="05000000000000000000" pitchFamily="2" charset="2"/>
              <a:buNone/>
            </a:pPr>
            <a:r>
              <a:rPr lang="en-US" altLang="en-US" sz="2400" dirty="0">
                <a:latin typeface="Arial" panose="020B0604020202020204" pitchFamily="34" charset="0"/>
              </a:rPr>
              <a:t>&gt;$5,000</a:t>
            </a:r>
          </a:p>
          <a:p>
            <a:pPr algn="ctr">
              <a:spcBef>
                <a:spcPct val="0"/>
              </a:spcBef>
              <a:buFont typeface="Wingdings" panose="05000000000000000000" pitchFamily="2" charset="2"/>
              <a:buNone/>
            </a:pPr>
            <a:r>
              <a:rPr lang="en-US" altLang="en-US" sz="2400" u="sng" dirty="0">
                <a:latin typeface="Arial" panose="020B0604020202020204" pitchFamily="34" charset="0"/>
              </a:rPr>
              <a:t>&lt;</a:t>
            </a:r>
            <a:r>
              <a:rPr lang="en-US" altLang="en-US" sz="2400" dirty="0">
                <a:latin typeface="Arial" panose="020B0604020202020204" pitchFamily="34" charset="0"/>
              </a:rPr>
              <a:t>$50,000</a:t>
            </a:r>
          </a:p>
        </p:txBody>
      </p:sp>
      <p:sp>
        <p:nvSpPr>
          <p:cNvPr id="25604" name="Line 4"/>
          <p:cNvSpPr>
            <a:spLocks noChangeShapeType="1"/>
          </p:cNvSpPr>
          <p:nvPr/>
        </p:nvSpPr>
        <p:spPr bwMode="auto">
          <a:xfrm>
            <a:off x="2362200" y="2133600"/>
            <a:ext cx="2514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05" name="Rectangle 5"/>
          <p:cNvSpPr>
            <a:spLocks noChangeArrowheads="1"/>
          </p:cNvSpPr>
          <p:nvPr/>
        </p:nvSpPr>
        <p:spPr bwMode="auto">
          <a:xfrm>
            <a:off x="4876800" y="1143000"/>
            <a:ext cx="3581400" cy="1752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marL="342900" indent="-342900">
              <a:spcBef>
                <a:spcPct val="0"/>
              </a:spcBef>
            </a:pPr>
            <a:r>
              <a:rPr lang="en-US" altLang="en-US" sz="2400" dirty="0">
                <a:latin typeface="Arial" panose="020B0604020202020204" pitchFamily="34" charset="0"/>
              </a:rPr>
              <a:t>Contract vendor</a:t>
            </a:r>
          </a:p>
          <a:p>
            <a:pPr marL="342900" indent="-342900">
              <a:spcBef>
                <a:spcPct val="0"/>
              </a:spcBef>
            </a:pPr>
            <a:r>
              <a:rPr lang="en-US" altLang="en-US" sz="2400" dirty="0">
                <a:latin typeface="Arial" panose="020B0604020202020204" pitchFamily="34" charset="0"/>
                <a:hlinkClick r:id="rId3"/>
              </a:rPr>
              <a:t>Simplified bid</a:t>
            </a:r>
            <a:endParaRPr lang="en-US" altLang="en-US" sz="2400" dirty="0">
              <a:latin typeface="Arial" panose="020B0604020202020204" pitchFamily="34" charset="0"/>
            </a:endParaRPr>
          </a:p>
        </p:txBody>
      </p:sp>
      <p:sp>
        <p:nvSpPr>
          <p:cNvPr id="25606" name="AutoShape 6"/>
          <p:cNvSpPr>
            <a:spLocks noChangeArrowheads="1"/>
          </p:cNvSpPr>
          <p:nvPr/>
        </p:nvSpPr>
        <p:spPr bwMode="auto">
          <a:xfrm>
            <a:off x="228600" y="3276600"/>
            <a:ext cx="2133600" cy="1981200"/>
          </a:xfrm>
          <a:prstGeom prst="flowChartDecision">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 typeface="Wingdings" panose="05000000000000000000" pitchFamily="2" charset="2"/>
              <a:buNone/>
            </a:pPr>
            <a:r>
              <a:rPr lang="en-US" altLang="en-US" sz="2400" dirty="0">
                <a:latin typeface="Arial" panose="020B0604020202020204" pitchFamily="34" charset="0"/>
              </a:rPr>
              <a:t>&gt;$50,000</a:t>
            </a:r>
          </a:p>
        </p:txBody>
      </p:sp>
      <p:sp>
        <p:nvSpPr>
          <p:cNvPr id="25607" name="Line 7"/>
          <p:cNvSpPr>
            <a:spLocks noChangeShapeType="1"/>
          </p:cNvSpPr>
          <p:nvPr/>
        </p:nvSpPr>
        <p:spPr bwMode="auto">
          <a:xfrm>
            <a:off x="2362200" y="4267200"/>
            <a:ext cx="1981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08" name="Rectangle 8"/>
          <p:cNvSpPr>
            <a:spLocks noChangeArrowheads="1"/>
          </p:cNvSpPr>
          <p:nvPr/>
        </p:nvSpPr>
        <p:spPr bwMode="auto">
          <a:xfrm>
            <a:off x="4457700" y="3505201"/>
            <a:ext cx="4229100" cy="1752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marL="342900" indent="-342900">
              <a:spcBef>
                <a:spcPct val="0"/>
              </a:spcBef>
            </a:pPr>
            <a:r>
              <a:rPr lang="en-US" altLang="en-US" sz="2400" dirty="0">
                <a:latin typeface="Arial" panose="020B0604020202020204" pitchFamily="34" charset="0"/>
              </a:rPr>
              <a:t>Contract vendor</a:t>
            </a:r>
          </a:p>
          <a:p>
            <a:pPr marL="342900" indent="-342900">
              <a:spcBef>
                <a:spcPct val="0"/>
              </a:spcBef>
            </a:pPr>
            <a:r>
              <a:rPr lang="en-US" altLang="en-US" sz="2400" dirty="0">
                <a:latin typeface="Arial" panose="020B0604020202020204" pitchFamily="34" charset="0"/>
              </a:rPr>
              <a:t>RFB-Request for Bid</a:t>
            </a:r>
          </a:p>
          <a:p>
            <a:pPr marL="342900" indent="-342900">
              <a:spcBef>
                <a:spcPct val="0"/>
              </a:spcBef>
            </a:pPr>
            <a:r>
              <a:rPr lang="en-US" altLang="en-US" sz="2400" dirty="0">
                <a:latin typeface="Arial" panose="020B0604020202020204" pitchFamily="34" charset="0"/>
              </a:rPr>
              <a:t>RFP-Request for Proposal</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76200"/>
            <a:ext cx="8458200" cy="685800"/>
          </a:xfrm>
        </p:spPr>
        <p:txBody>
          <a:bodyPr/>
          <a:lstStyle/>
          <a:p>
            <a:pPr eaLnBrk="1" hangingPunct="1"/>
            <a:r>
              <a:rPr lang="en-US" altLang="en-US" sz="3200" dirty="0"/>
              <a:t>Sole Source Purchases Over $5,000</a:t>
            </a:r>
          </a:p>
        </p:txBody>
      </p:sp>
      <p:sp>
        <p:nvSpPr>
          <p:cNvPr id="26627" name="AutoShape 3"/>
          <p:cNvSpPr>
            <a:spLocks noChangeArrowheads="1"/>
          </p:cNvSpPr>
          <p:nvPr/>
        </p:nvSpPr>
        <p:spPr bwMode="auto">
          <a:xfrm>
            <a:off x="304800" y="1066800"/>
            <a:ext cx="2057400" cy="2133599"/>
          </a:xfrm>
          <a:prstGeom prst="flowChartDecision">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 typeface="Wingdings" panose="05000000000000000000" pitchFamily="2" charset="2"/>
              <a:buNone/>
            </a:pPr>
            <a:r>
              <a:rPr lang="en-US" altLang="en-US" sz="2400" dirty="0">
                <a:latin typeface="Arial" panose="020B0604020202020204" pitchFamily="34" charset="0"/>
              </a:rPr>
              <a:t>&gt;$5,000</a:t>
            </a:r>
          </a:p>
          <a:p>
            <a:pPr algn="ctr">
              <a:spcBef>
                <a:spcPct val="0"/>
              </a:spcBef>
              <a:buFont typeface="Wingdings" panose="05000000000000000000" pitchFamily="2" charset="2"/>
              <a:buNone/>
            </a:pPr>
            <a:r>
              <a:rPr lang="en-US" altLang="en-US" sz="2400" u="sng" dirty="0">
                <a:latin typeface="Arial" panose="020B0604020202020204" pitchFamily="34" charset="0"/>
              </a:rPr>
              <a:t>&lt;</a:t>
            </a:r>
            <a:r>
              <a:rPr lang="en-US" altLang="en-US" sz="2400" dirty="0">
                <a:latin typeface="Arial" panose="020B0604020202020204" pitchFamily="34" charset="0"/>
              </a:rPr>
              <a:t>$25,000</a:t>
            </a:r>
          </a:p>
        </p:txBody>
      </p:sp>
      <p:sp>
        <p:nvSpPr>
          <p:cNvPr id="26628" name="Rectangle 5"/>
          <p:cNvSpPr>
            <a:spLocks noChangeArrowheads="1"/>
          </p:cNvSpPr>
          <p:nvPr/>
        </p:nvSpPr>
        <p:spPr bwMode="auto">
          <a:xfrm>
            <a:off x="3657600" y="1143000"/>
            <a:ext cx="5105400" cy="1752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Tx/>
              <a:buNone/>
            </a:pPr>
            <a:endParaRPr lang="en-US" altLang="en-US" sz="2400" dirty="0">
              <a:latin typeface="Arial" panose="020B0604020202020204" pitchFamily="34" charset="0"/>
            </a:endParaRPr>
          </a:p>
          <a:p>
            <a:pPr marL="342900" indent="-342900">
              <a:spcBef>
                <a:spcPct val="0"/>
              </a:spcBef>
            </a:pPr>
            <a:r>
              <a:rPr lang="en-US" altLang="en-US" sz="2400" dirty="0">
                <a:latin typeface="Arial" panose="020B0604020202020204" pitchFamily="34" charset="0"/>
              </a:rPr>
              <a:t>Approved Waivers</a:t>
            </a:r>
          </a:p>
          <a:p>
            <a:pPr marL="342900" lvl="1" indent="-342900">
              <a:spcBef>
                <a:spcPct val="0"/>
              </a:spcBef>
              <a:buFont typeface="Arial" panose="020B0604020202020204" pitchFamily="34" charset="0"/>
              <a:buChar char="•"/>
            </a:pPr>
            <a:r>
              <a:rPr lang="en-US" altLang="en-US" sz="2400" dirty="0">
                <a:latin typeface="Arial" panose="020B0604020202020204" pitchFamily="34" charset="0"/>
                <a:hlinkClick r:id="rId3"/>
              </a:rPr>
              <a:t>Non-Competitive Purchase </a:t>
            </a:r>
            <a:br>
              <a:rPr lang="en-US" altLang="en-US" sz="2400" dirty="0">
                <a:latin typeface="Arial" panose="020B0604020202020204" pitchFamily="34" charset="0"/>
                <a:hlinkClick r:id="rId3"/>
              </a:rPr>
            </a:br>
            <a:r>
              <a:rPr lang="en-US" altLang="en-US" sz="2400" dirty="0">
                <a:latin typeface="Arial" panose="020B0604020202020204" pitchFamily="34" charset="0"/>
                <a:hlinkClick r:id="rId3"/>
              </a:rPr>
              <a:t>Request Form</a:t>
            </a:r>
            <a:br>
              <a:rPr lang="en-US" altLang="en-US" sz="2400" dirty="0">
                <a:latin typeface="Arial" panose="020B0604020202020204" pitchFamily="34" charset="0"/>
              </a:rPr>
            </a:br>
            <a:endParaRPr lang="en-US" altLang="en-US" sz="2400" dirty="0">
              <a:latin typeface="Arial" panose="020B0604020202020204" pitchFamily="34" charset="0"/>
            </a:endParaRPr>
          </a:p>
          <a:p>
            <a:pPr algn="ctr">
              <a:spcBef>
                <a:spcPct val="0"/>
              </a:spcBef>
              <a:buFontTx/>
              <a:buNone/>
            </a:pPr>
            <a:endParaRPr lang="en-US" altLang="en-US" sz="2400" dirty="0">
              <a:latin typeface="Arial" panose="020B0604020202020204" pitchFamily="34" charset="0"/>
            </a:endParaRPr>
          </a:p>
        </p:txBody>
      </p:sp>
      <p:sp>
        <p:nvSpPr>
          <p:cNvPr id="26629" name="AutoShape 6"/>
          <p:cNvSpPr>
            <a:spLocks noChangeArrowheads="1"/>
          </p:cNvSpPr>
          <p:nvPr/>
        </p:nvSpPr>
        <p:spPr bwMode="auto">
          <a:xfrm>
            <a:off x="304800" y="3276600"/>
            <a:ext cx="2057400" cy="2057400"/>
          </a:xfrm>
          <a:prstGeom prst="flowChartDecision">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lgn="ctr">
              <a:spcBef>
                <a:spcPct val="0"/>
              </a:spcBef>
              <a:buFont typeface="Wingdings" panose="05000000000000000000" pitchFamily="2" charset="2"/>
              <a:buNone/>
            </a:pPr>
            <a:r>
              <a:rPr lang="en-US" altLang="en-US" sz="2400" dirty="0">
                <a:latin typeface="Arial" panose="020B0604020202020204" pitchFamily="34" charset="0"/>
              </a:rPr>
              <a:t>&gt;$25,000</a:t>
            </a:r>
          </a:p>
        </p:txBody>
      </p:sp>
      <p:sp>
        <p:nvSpPr>
          <p:cNvPr id="26630" name="Line 7"/>
          <p:cNvSpPr>
            <a:spLocks noChangeShapeType="1"/>
          </p:cNvSpPr>
          <p:nvPr/>
        </p:nvSpPr>
        <p:spPr bwMode="auto">
          <a:xfrm>
            <a:off x="2362200" y="4314825"/>
            <a:ext cx="2514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631" name="Rectangle 8"/>
          <p:cNvSpPr>
            <a:spLocks noChangeArrowheads="1"/>
          </p:cNvSpPr>
          <p:nvPr/>
        </p:nvSpPr>
        <p:spPr bwMode="auto">
          <a:xfrm>
            <a:off x="4876800" y="3429000"/>
            <a:ext cx="3657600" cy="1752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marL="342900" indent="-342900" algn="ctr">
              <a:spcBef>
                <a:spcPct val="0"/>
              </a:spcBef>
            </a:pPr>
            <a:r>
              <a:rPr lang="en-US" altLang="en-US" sz="2400" dirty="0">
                <a:latin typeface="Arial" panose="020B0604020202020204" pitchFamily="34" charset="0"/>
              </a:rPr>
              <a:t>Governor’s Waiver</a:t>
            </a:r>
          </a:p>
          <a:p>
            <a:pPr marL="342900" indent="-342900" algn="ctr">
              <a:spcBef>
                <a:spcPct val="0"/>
              </a:spcBef>
            </a:pPr>
            <a:r>
              <a:rPr lang="en-US" altLang="en-US" sz="2400" dirty="0">
                <a:latin typeface="Arial" panose="020B0604020202020204" pitchFamily="34" charset="0"/>
              </a:rPr>
              <a:t>Chapter 36 Waiver</a:t>
            </a:r>
          </a:p>
        </p:txBody>
      </p:sp>
      <p:cxnSp>
        <p:nvCxnSpPr>
          <p:cNvPr id="26632" name="Straight Arrow Connector 10"/>
          <p:cNvCxnSpPr>
            <a:cxnSpLocks noChangeShapeType="1"/>
          </p:cNvCxnSpPr>
          <p:nvPr/>
        </p:nvCxnSpPr>
        <p:spPr bwMode="auto">
          <a:xfrm flipV="1">
            <a:off x="2349500" y="2124075"/>
            <a:ext cx="1270000" cy="95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l="1263" t="14317" r="59630" b="55931"/>
          <a:stretch>
            <a:fillRect/>
          </a:stretch>
        </p:blipFill>
        <p:spPr bwMode="auto">
          <a:xfrm>
            <a:off x="4661816" y="914400"/>
            <a:ext cx="3838951" cy="208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Rectangle 2"/>
          <p:cNvSpPr>
            <a:spLocks noGrp="1" noChangeArrowheads="1"/>
          </p:cNvSpPr>
          <p:nvPr>
            <p:ph type="title"/>
          </p:nvPr>
        </p:nvSpPr>
        <p:spPr>
          <a:xfrm>
            <a:off x="152400" y="152400"/>
            <a:ext cx="8382000" cy="533400"/>
          </a:xfrm>
        </p:spPr>
        <p:txBody>
          <a:bodyPr/>
          <a:lstStyle/>
          <a:p>
            <a:pPr eaLnBrk="1" hangingPunct="1"/>
            <a:r>
              <a:rPr lang="en-US" altLang="en-US" sz="3200" dirty="0"/>
              <a:t>Contract Search Example Continued</a:t>
            </a:r>
          </a:p>
        </p:txBody>
      </p:sp>
      <p:sp>
        <p:nvSpPr>
          <p:cNvPr id="29700" name="Rectangle 3"/>
          <p:cNvSpPr>
            <a:spLocks noGrp="1" noChangeArrowheads="1"/>
          </p:cNvSpPr>
          <p:nvPr>
            <p:ph type="body" idx="1"/>
          </p:nvPr>
        </p:nvSpPr>
        <p:spPr>
          <a:xfrm>
            <a:off x="152400" y="914400"/>
            <a:ext cx="3733800" cy="3130550"/>
          </a:xfrm>
        </p:spPr>
        <p:txBody>
          <a:bodyPr/>
          <a:lstStyle/>
          <a:p>
            <a:pPr eaLnBrk="1" hangingPunct="1"/>
            <a:r>
              <a:rPr lang="en-US" altLang="en-US" sz="2800" dirty="0"/>
              <a:t>Choose one of the search methods from the </a:t>
            </a:r>
            <a:r>
              <a:rPr lang="en-US" altLang="en-US" sz="2800" dirty="0">
                <a:hlinkClick r:id="rId4"/>
              </a:rPr>
              <a:t>main menu</a:t>
            </a:r>
            <a:endParaRPr lang="en-US" altLang="en-US" sz="2800" dirty="0"/>
          </a:p>
          <a:p>
            <a:pPr eaLnBrk="1" hangingPunct="1"/>
            <a:r>
              <a:rPr lang="en-US" altLang="en-US" sz="2800" dirty="0"/>
              <a:t>Keyword is usually best option </a:t>
            </a:r>
          </a:p>
          <a:p>
            <a:pPr eaLnBrk="1" hangingPunct="1"/>
            <a:r>
              <a:rPr lang="en-US" altLang="en-US" sz="2800" dirty="0"/>
              <a:t>A listing of available contracts will populate</a:t>
            </a:r>
          </a:p>
          <a:p>
            <a:pPr eaLnBrk="1" hangingPunct="1"/>
            <a:endParaRPr lang="en-US" altLang="en-US" dirty="0"/>
          </a:p>
          <a:p>
            <a:pPr marL="0" indent="0" eaLnBrk="1" hangingPunct="1">
              <a:buNone/>
            </a:pPr>
            <a:endParaRPr lang="en-US" altLang="en-US" dirty="0"/>
          </a:p>
        </p:txBody>
      </p:sp>
      <p:sp>
        <p:nvSpPr>
          <p:cNvPr id="29701" name="Line 5"/>
          <p:cNvSpPr>
            <a:spLocks noChangeShapeType="1"/>
          </p:cNvSpPr>
          <p:nvPr/>
        </p:nvSpPr>
        <p:spPr bwMode="auto">
          <a:xfrm>
            <a:off x="4953000" y="1905000"/>
            <a:ext cx="1143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TextBox 1"/>
          <p:cNvSpPr txBox="1"/>
          <p:nvPr/>
        </p:nvSpPr>
        <p:spPr>
          <a:xfrm>
            <a:off x="4062248" y="3775075"/>
            <a:ext cx="4800600" cy="2355850"/>
          </a:xfrm>
          <a:prstGeom prst="rect">
            <a:avLst/>
          </a:prstGeom>
          <a:noFill/>
        </p:spPr>
        <p:txBody>
          <a:bodyPr wrap="square" rtlCol="0">
            <a:spAutoFit/>
          </a:bodyPr>
          <a:lstStyle/>
          <a:p>
            <a:endParaRPr lang="en-US" dirty="0"/>
          </a:p>
        </p:txBody>
      </p:sp>
      <p:pic>
        <p:nvPicPr>
          <p:cNvPr id="3" name="Picture 2"/>
          <p:cNvPicPr>
            <a:picLocks noChangeAspect="1"/>
          </p:cNvPicPr>
          <p:nvPr/>
        </p:nvPicPr>
        <p:blipFill>
          <a:blip r:embed="rId5"/>
          <a:stretch>
            <a:fillRect/>
          </a:stretch>
        </p:blipFill>
        <p:spPr>
          <a:xfrm>
            <a:off x="3269405" y="3625343"/>
            <a:ext cx="5653190" cy="238795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0"/>
            <a:ext cx="7772400" cy="762000"/>
          </a:xfrm>
        </p:spPr>
        <p:txBody>
          <a:bodyPr/>
          <a:lstStyle/>
          <a:p>
            <a:pPr eaLnBrk="1" hangingPunct="1"/>
            <a:r>
              <a:rPr lang="en-US" altLang="en-US" sz="3200" dirty="0"/>
              <a:t>Simplified Bidding:  Overview</a:t>
            </a:r>
          </a:p>
        </p:txBody>
      </p:sp>
      <p:sp>
        <p:nvSpPr>
          <p:cNvPr id="33795" name="Rectangle 3"/>
          <p:cNvSpPr>
            <a:spLocks noGrp="1" noChangeArrowheads="1"/>
          </p:cNvSpPr>
          <p:nvPr>
            <p:ph type="body" idx="1"/>
          </p:nvPr>
        </p:nvSpPr>
        <p:spPr>
          <a:xfrm>
            <a:off x="382588" y="838200"/>
            <a:ext cx="7772400" cy="609600"/>
          </a:xfrm>
        </p:spPr>
        <p:txBody>
          <a:bodyPr/>
          <a:lstStyle/>
          <a:p>
            <a:pPr eaLnBrk="1" hangingPunct="1">
              <a:buFontTx/>
              <a:buNone/>
            </a:pPr>
            <a:r>
              <a:rPr lang="en-US" altLang="en-US" sz="2800" dirty="0">
                <a:latin typeface="Arial" panose="020B0604020202020204" pitchFamily="34" charset="0"/>
              </a:rPr>
              <a:t>Purchases over $5000 through $50,000</a:t>
            </a:r>
          </a:p>
        </p:txBody>
      </p:sp>
      <p:sp>
        <p:nvSpPr>
          <p:cNvPr id="33796" name="Text Box 4"/>
          <p:cNvSpPr txBox="1">
            <a:spLocks noChangeArrowheads="1"/>
          </p:cNvSpPr>
          <p:nvPr/>
        </p:nvSpPr>
        <p:spPr bwMode="auto">
          <a:xfrm>
            <a:off x="457200" y="1676400"/>
            <a:ext cx="8283575"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3838" indent="-223838" eaLnBrk="0" hangingPunct="0">
              <a:spcBef>
                <a:spcPct val="20000"/>
              </a:spcBef>
              <a:buChar char="•"/>
              <a:defRPr sz="3200">
                <a:solidFill>
                  <a:schemeClr val="tx1"/>
                </a:solidFill>
                <a:latin typeface="Verdana" panose="020B0604030504040204" pitchFamily="34" charset="0"/>
              </a:defRPr>
            </a:lvl1pPr>
            <a:lvl2pPr marL="681038" indent="-223838"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lnSpc>
                <a:spcPct val="80000"/>
              </a:lnSpc>
              <a:spcBef>
                <a:spcPct val="50000"/>
              </a:spcBef>
            </a:pPr>
            <a:r>
              <a:rPr lang="en-US" altLang="en-US" sz="2400" dirty="0">
                <a:latin typeface="Arial" panose="020B0604020202020204" pitchFamily="34" charset="0"/>
              </a:rPr>
              <a:t>Consider other campus departments or other government agencies</a:t>
            </a:r>
            <a:r>
              <a:rPr lang="en-US" altLang="en-US" sz="2400" dirty="0">
                <a:latin typeface="Arial" panose="020B0604020202020204" pitchFamily="34" charset="0"/>
                <a:cs typeface="Times New Roman" panose="02020603050405020304" pitchFamily="18" charset="0"/>
              </a:rPr>
              <a:t>.</a:t>
            </a:r>
          </a:p>
          <a:p>
            <a:pPr eaLnBrk="1" hangingPunct="1">
              <a:lnSpc>
                <a:spcPct val="80000"/>
              </a:lnSpc>
              <a:spcBef>
                <a:spcPct val="50000"/>
              </a:spcBef>
            </a:pPr>
            <a:r>
              <a:rPr lang="en-US" altLang="en-US" sz="2400" dirty="0">
                <a:latin typeface="Arial" panose="020B0604020202020204" pitchFamily="34" charset="0"/>
                <a:cs typeface="Times New Roman" panose="02020603050405020304" pitchFamily="18" charset="0"/>
              </a:rPr>
              <a:t>Simplified bidding should be initiated by departments. Contact Purchasing Services if assistance is needed.</a:t>
            </a:r>
          </a:p>
          <a:p>
            <a:pPr eaLnBrk="1" hangingPunct="1">
              <a:lnSpc>
                <a:spcPct val="80000"/>
              </a:lnSpc>
              <a:spcBef>
                <a:spcPct val="50000"/>
              </a:spcBef>
            </a:pPr>
            <a:r>
              <a:rPr lang="en-US" altLang="en-US" sz="2400" dirty="0">
                <a:latin typeface="Arial" panose="020B0604020202020204" pitchFamily="34" charset="0"/>
                <a:cs typeface="Times New Roman" panose="02020603050405020304" pitchFamily="18" charset="0"/>
              </a:rPr>
              <a:t>Purchasing Services will</a:t>
            </a:r>
          </a:p>
          <a:p>
            <a:pPr lvl="1" eaLnBrk="1" hangingPunct="1">
              <a:lnSpc>
                <a:spcPct val="80000"/>
              </a:lnSpc>
              <a:spcBef>
                <a:spcPct val="50000"/>
              </a:spcBef>
              <a:buFontTx/>
              <a:buChar char="•"/>
            </a:pPr>
            <a:r>
              <a:rPr lang="en-US" altLang="en-US" sz="2400" dirty="0">
                <a:latin typeface="Arial" panose="020B0604020202020204" pitchFamily="34" charset="0"/>
                <a:cs typeface="Times New Roman" panose="02020603050405020304" pitchFamily="18" charset="0"/>
              </a:rPr>
              <a:t>Confirm the department’s recommendation for low bidder</a:t>
            </a:r>
          </a:p>
          <a:p>
            <a:pPr lvl="1" eaLnBrk="1" hangingPunct="1">
              <a:lnSpc>
                <a:spcPct val="80000"/>
              </a:lnSpc>
              <a:spcBef>
                <a:spcPct val="50000"/>
              </a:spcBef>
              <a:buFontTx/>
              <a:buChar char="•"/>
            </a:pPr>
            <a:r>
              <a:rPr lang="en-US" altLang="en-US" sz="2400" dirty="0">
                <a:latin typeface="Arial" panose="020B0604020202020204" pitchFamily="34" charset="0"/>
                <a:cs typeface="Times New Roman" panose="02020603050405020304" pitchFamily="18" charset="0"/>
              </a:rPr>
              <a:t>Seek a Supply Diversity provider quote</a:t>
            </a:r>
          </a:p>
          <a:p>
            <a:pPr lvl="1" eaLnBrk="1" hangingPunct="1">
              <a:lnSpc>
                <a:spcPct val="80000"/>
              </a:lnSpc>
              <a:spcBef>
                <a:spcPct val="50000"/>
              </a:spcBef>
              <a:buFontTx/>
              <a:buChar char="•"/>
            </a:pPr>
            <a:r>
              <a:rPr lang="en-US" altLang="en-US" sz="2400" dirty="0">
                <a:latin typeface="Arial" panose="020B0604020202020204" pitchFamily="34" charset="0"/>
                <a:cs typeface="Times New Roman" panose="02020603050405020304" pitchFamily="18" charset="0"/>
              </a:rPr>
              <a:t>Make the final award decision based on professional review</a:t>
            </a:r>
          </a:p>
          <a:p>
            <a:pPr lvl="1" eaLnBrk="1" hangingPunct="1">
              <a:lnSpc>
                <a:spcPct val="80000"/>
              </a:lnSpc>
              <a:spcBef>
                <a:spcPct val="50000"/>
              </a:spcBef>
              <a:buFontTx/>
              <a:buChar char="•"/>
            </a:pPr>
            <a:r>
              <a:rPr lang="en-US" altLang="en-US" sz="2400" dirty="0">
                <a:latin typeface="Arial" panose="020B0604020202020204" pitchFamily="34" charset="0"/>
                <a:cs typeface="Times New Roman" panose="02020603050405020304" pitchFamily="18" charset="0"/>
              </a:rPr>
              <a:t>Issue the purchase order and/or contract</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2400" y="152400"/>
            <a:ext cx="6858000" cy="533400"/>
          </a:xfrm>
        </p:spPr>
        <p:txBody>
          <a:bodyPr/>
          <a:lstStyle/>
          <a:p>
            <a:pPr eaLnBrk="1" hangingPunct="1"/>
            <a:r>
              <a:rPr lang="en-US" altLang="en-US" sz="3200" dirty="0"/>
              <a:t>Simplified Bids:  The Process</a:t>
            </a:r>
          </a:p>
        </p:txBody>
      </p:sp>
      <p:sp>
        <p:nvSpPr>
          <p:cNvPr id="34819" name="Rectangle 3"/>
          <p:cNvSpPr>
            <a:spLocks noGrp="1" noChangeArrowheads="1"/>
          </p:cNvSpPr>
          <p:nvPr>
            <p:ph type="body" idx="1"/>
          </p:nvPr>
        </p:nvSpPr>
        <p:spPr>
          <a:xfrm>
            <a:off x="152400" y="1066800"/>
            <a:ext cx="8763000" cy="3429000"/>
          </a:xfrm>
        </p:spPr>
        <p:txBody>
          <a:bodyPr/>
          <a:lstStyle/>
          <a:p>
            <a:pPr eaLnBrk="1" hangingPunct="1">
              <a:lnSpc>
                <a:spcPct val="90000"/>
              </a:lnSpc>
            </a:pPr>
            <a:r>
              <a:rPr lang="en-US" altLang="en-US" sz="2800" dirty="0">
                <a:latin typeface="Arial" panose="020B0604020202020204" pitchFamily="34" charset="0"/>
                <a:cs typeface="Arial" panose="020B0604020202020204" pitchFamily="34" charset="0"/>
              </a:rPr>
              <a:t>Prepare written specs (written specs help ensure quotes are consistent):</a:t>
            </a:r>
          </a:p>
          <a:p>
            <a:pPr lvl="1" eaLnBrk="1" hangingPunct="1">
              <a:lnSpc>
                <a:spcPct val="90000"/>
              </a:lnSpc>
            </a:pPr>
            <a:r>
              <a:rPr lang="en-US" altLang="en-US" sz="2400" dirty="0">
                <a:latin typeface="Arial" panose="020B0604020202020204" pitchFamily="34" charset="0"/>
                <a:cs typeface="Arial" panose="020B0604020202020204" pitchFamily="34" charset="0"/>
              </a:rPr>
              <a:t>Quantity</a:t>
            </a:r>
          </a:p>
          <a:p>
            <a:pPr lvl="1" eaLnBrk="1" hangingPunct="1">
              <a:lnSpc>
                <a:spcPct val="90000"/>
              </a:lnSpc>
            </a:pPr>
            <a:r>
              <a:rPr lang="en-US" altLang="en-US" sz="2400" dirty="0">
                <a:latin typeface="Arial" panose="020B0604020202020204" pitchFamily="34" charset="0"/>
                <a:cs typeface="Arial" panose="020B0604020202020204" pitchFamily="34" charset="0"/>
              </a:rPr>
              <a:t>Product/manufacturer’s name</a:t>
            </a:r>
          </a:p>
          <a:p>
            <a:pPr lvl="1" eaLnBrk="1" hangingPunct="1">
              <a:lnSpc>
                <a:spcPct val="90000"/>
              </a:lnSpc>
            </a:pPr>
            <a:r>
              <a:rPr lang="en-US" altLang="en-US" sz="2400" dirty="0">
                <a:latin typeface="Arial" panose="020B0604020202020204" pitchFamily="34" charset="0"/>
                <a:cs typeface="Arial" panose="020B0604020202020204" pitchFamily="34" charset="0"/>
              </a:rPr>
              <a:t>Description</a:t>
            </a:r>
          </a:p>
          <a:p>
            <a:pPr lvl="1" eaLnBrk="1" hangingPunct="1">
              <a:lnSpc>
                <a:spcPct val="90000"/>
              </a:lnSpc>
            </a:pPr>
            <a:r>
              <a:rPr lang="en-US" altLang="en-US" sz="2400" dirty="0">
                <a:latin typeface="Arial" panose="020B0604020202020204" pitchFamily="34" charset="0"/>
                <a:cs typeface="Arial" panose="020B0604020202020204" pitchFamily="34" charset="0"/>
              </a:rPr>
              <a:t>Delivery deadline, location, installation requirements</a:t>
            </a:r>
          </a:p>
          <a:p>
            <a:pPr lvl="1" eaLnBrk="1" hangingPunct="1">
              <a:lnSpc>
                <a:spcPct val="90000"/>
              </a:lnSpc>
            </a:pPr>
            <a:r>
              <a:rPr lang="en-US" altLang="en-US" sz="2400" dirty="0">
                <a:latin typeface="Arial" panose="020B0604020202020204" pitchFamily="34" charset="0"/>
                <a:cs typeface="Arial" panose="020B0604020202020204" pitchFamily="34" charset="0"/>
              </a:rPr>
              <a:t>Freight costs (shipping &amp; handling)</a:t>
            </a:r>
          </a:p>
          <a:p>
            <a:pPr lvl="1" eaLnBrk="1" hangingPunct="1">
              <a:lnSpc>
                <a:spcPct val="90000"/>
              </a:lnSpc>
            </a:pPr>
            <a:r>
              <a:rPr lang="en-US" altLang="en-US" sz="2400" dirty="0">
                <a:latin typeface="Arial" panose="020B0604020202020204" pitchFamily="34" charset="0"/>
                <a:cs typeface="Arial" panose="020B0604020202020204" pitchFamily="34" charset="0"/>
              </a:rPr>
              <a:t>Deadline for bids (a minimum of 3 business days)</a:t>
            </a:r>
          </a:p>
          <a:p>
            <a:pPr lvl="1" eaLnBrk="1" hangingPunct="1">
              <a:lnSpc>
                <a:spcPct val="90000"/>
              </a:lnSpc>
            </a:pPr>
            <a:endParaRPr lang="en-US" altLang="en-US" sz="2400" dirty="0">
              <a:latin typeface="Arial" panose="020B0604020202020204" pitchFamily="34" charset="0"/>
              <a:cs typeface="Arial" panose="020B0604020202020204" pitchFamily="34" charset="0"/>
            </a:endParaRPr>
          </a:p>
          <a:p>
            <a:pPr marL="0" lvl="1" indent="0" eaLnBrk="1" hangingPunct="1">
              <a:lnSpc>
                <a:spcPct val="90000"/>
              </a:lnSpc>
              <a:buNone/>
            </a:pPr>
            <a:r>
              <a:rPr lang="en-US" altLang="en-US" dirty="0">
                <a:latin typeface="Arial" panose="020B0604020202020204" pitchFamily="34" charset="0"/>
                <a:cs typeface="Arial" panose="020B0604020202020204" pitchFamily="34" charset="0"/>
              </a:rPr>
              <a:t>For additional information see:</a:t>
            </a:r>
            <a:r>
              <a:rPr lang="en-US" altLang="en-US" sz="2400" dirty="0">
                <a:latin typeface="Arial" panose="020B0604020202020204" pitchFamily="34" charset="0"/>
                <a:cs typeface="Arial" panose="020B0604020202020204" pitchFamily="34" charset="0"/>
              </a:rPr>
              <a:t> </a:t>
            </a:r>
          </a:p>
          <a:p>
            <a:pPr lvl="1" indent="-280988" eaLnBrk="1" hangingPunct="1">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hlinkClick r:id="rId3"/>
              </a:rPr>
              <a:t>Simplified Bid Process</a:t>
            </a:r>
            <a:endParaRPr lang="en-US" altLang="en-US" sz="2400" dirty="0">
              <a:latin typeface="Arial" panose="020B0604020202020204" pitchFamily="34" charset="0"/>
              <a:cs typeface="Arial" panose="020B0604020202020204" pitchFamily="34" charset="0"/>
            </a:endParaRPr>
          </a:p>
          <a:p>
            <a:pPr lvl="1" indent="-280988" eaLnBrk="1" hangingPunct="1">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hlinkClick r:id="rId3"/>
              </a:rPr>
              <a:t>Simplified Bid Policy # UW-3055</a:t>
            </a: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0"/>
            <a:ext cx="9144000" cy="838200"/>
          </a:xfrm>
        </p:spPr>
        <p:txBody>
          <a:bodyPr/>
          <a:lstStyle/>
          <a:p>
            <a:pPr eaLnBrk="1" hangingPunct="1"/>
            <a:r>
              <a:rPr lang="en-US" altLang="en-US" sz="3200" dirty="0"/>
              <a:t>Simplified Bids:  The Basics</a:t>
            </a:r>
          </a:p>
        </p:txBody>
      </p:sp>
      <p:sp>
        <p:nvSpPr>
          <p:cNvPr id="35843" name="Rectangle 3"/>
          <p:cNvSpPr>
            <a:spLocks noGrp="1" noChangeArrowheads="1"/>
          </p:cNvSpPr>
          <p:nvPr>
            <p:ph type="body" idx="1"/>
          </p:nvPr>
        </p:nvSpPr>
        <p:spPr>
          <a:xfrm>
            <a:off x="152400" y="1295400"/>
            <a:ext cx="8763000" cy="4953000"/>
          </a:xfrm>
        </p:spPr>
        <p:txBody>
          <a:bodyPr/>
          <a:lstStyle/>
          <a:p>
            <a:pPr eaLnBrk="1" hangingPunct="1"/>
            <a:r>
              <a:rPr lang="en-US" altLang="en-US" sz="2600" dirty="0">
                <a:latin typeface="Arial" panose="020B0604020202020204" pitchFamily="34" charset="0"/>
              </a:rPr>
              <a:t>Requires a minimum of 3 quotes from viable vendors</a:t>
            </a:r>
          </a:p>
          <a:p>
            <a:pPr eaLnBrk="1" hangingPunct="1"/>
            <a:r>
              <a:rPr lang="en-US" altLang="en-US" sz="2600" dirty="0">
                <a:latin typeface="Arial" panose="020B0604020202020204" pitchFamily="34" charset="0"/>
              </a:rPr>
              <a:t>Minimum of 1 Supply Diversity Vendor (MBE, DVB)</a:t>
            </a:r>
          </a:p>
          <a:p>
            <a:pPr eaLnBrk="1" hangingPunct="1"/>
            <a:r>
              <a:rPr lang="en-US" altLang="en-US" sz="2600" dirty="0">
                <a:latin typeface="Arial" panose="020B0604020202020204" pitchFamily="34" charset="0"/>
              </a:rPr>
              <a:t>Obtain quotes through:  e-mail (preference), vendor websites, phone, or established price lists</a:t>
            </a:r>
          </a:p>
          <a:p>
            <a:pPr eaLnBrk="1" hangingPunct="1"/>
            <a:r>
              <a:rPr lang="en-US" altLang="en-US" sz="2600" dirty="0">
                <a:latin typeface="Arial" panose="020B0604020202020204" pitchFamily="34" charset="0"/>
              </a:rPr>
              <a:t>Let vendors know you are taking bids for UW-Madison </a:t>
            </a:r>
          </a:p>
          <a:p>
            <a:pPr eaLnBrk="1" hangingPunct="1"/>
            <a:r>
              <a:rPr lang="en-US" altLang="en-US" sz="2600" dirty="0">
                <a:latin typeface="Arial" panose="020B0604020202020204" pitchFamily="34" charset="0"/>
              </a:rPr>
              <a:t>Give a hard deadline to submit response</a:t>
            </a:r>
          </a:p>
          <a:p>
            <a:pPr eaLnBrk="1" hangingPunct="1"/>
            <a:r>
              <a:rPr lang="en-US" altLang="en-US" sz="2600" dirty="0">
                <a:latin typeface="Arial" panose="020B0604020202020204" pitchFamily="34" charset="0"/>
              </a:rPr>
              <a:t>Must provide consistent information to all bidders</a:t>
            </a:r>
          </a:p>
          <a:p>
            <a:pPr eaLnBrk="1" hangingPunct="1"/>
            <a:r>
              <a:rPr lang="en-US" altLang="en-US" sz="2600" dirty="0">
                <a:latin typeface="Arial" panose="020B0604020202020204" pitchFamily="34" charset="0"/>
              </a:rPr>
              <a:t>Complete </a:t>
            </a:r>
            <a:r>
              <a:rPr lang="en-US" altLang="en-US" sz="2600" dirty="0">
                <a:latin typeface="Arial" panose="020B0604020202020204" pitchFamily="34" charset="0"/>
                <a:hlinkClick r:id="rId3"/>
              </a:rPr>
              <a:t>Simplified Bid Summary Sheet </a:t>
            </a:r>
            <a:r>
              <a:rPr lang="en-US" altLang="en-US" sz="2600" dirty="0">
                <a:latin typeface="Arial" panose="020B0604020202020204" pitchFamily="34" charset="0"/>
              </a:rPr>
              <a:t>and attach to the requisition with the vendors’ quotes.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52400" y="152400"/>
            <a:ext cx="8915400" cy="533400"/>
          </a:xfrm>
        </p:spPr>
        <p:txBody>
          <a:bodyPr/>
          <a:lstStyle/>
          <a:p>
            <a:r>
              <a:rPr lang="en-US" altLang="en-US" dirty="0"/>
              <a:t>Simplified Bidding:  Process Requirements	</a:t>
            </a:r>
          </a:p>
        </p:txBody>
      </p:sp>
      <p:sp>
        <p:nvSpPr>
          <p:cNvPr id="35843" name="Rectangle 3"/>
          <p:cNvSpPr>
            <a:spLocks noGrp="1" noChangeArrowheads="1"/>
          </p:cNvSpPr>
          <p:nvPr>
            <p:ph type="body" idx="1"/>
          </p:nvPr>
        </p:nvSpPr>
        <p:spPr>
          <a:xfrm>
            <a:off x="152400" y="1066800"/>
            <a:ext cx="8763000" cy="5257800"/>
          </a:xfrm>
        </p:spPr>
        <p:txBody>
          <a:bodyPr/>
          <a:lstStyle/>
          <a:p>
            <a:pPr>
              <a:lnSpc>
                <a:spcPct val="90000"/>
              </a:lnSpc>
              <a:defRPr/>
            </a:pPr>
            <a:r>
              <a:rPr lang="en-US" sz="2800" dirty="0">
                <a:latin typeface="Arial" pitchFamily="34" charset="0"/>
                <a:cs typeface="Arial" pitchFamily="34" charset="0"/>
              </a:rPr>
              <a:t>Confidentiality of bids—No sharing of another vendor’s pricing, terms, etc.</a:t>
            </a:r>
          </a:p>
          <a:p>
            <a:pPr marL="0" indent="0">
              <a:lnSpc>
                <a:spcPct val="90000"/>
              </a:lnSpc>
              <a:buFontTx/>
              <a:buNone/>
              <a:defRPr/>
            </a:pPr>
            <a:endParaRPr lang="en-US" sz="2800" dirty="0">
              <a:latin typeface="Arial" pitchFamily="34" charset="0"/>
              <a:cs typeface="Arial" pitchFamily="34" charset="0"/>
            </a:endParaRPr>
          </a:p>
          <a:p>
            <a:pPr>
              <a:lnSpc>
                <a:spcPct val="90000"/>
              </a:lnSpc>
              <a:defRPr/>
            </a:pPr>
            <a:r>
              <a:rPr lang="en-US" sz="2800" dirty="0">
                <a:latin typeface="Arial" pitchFamily="34" charset="0"/>
                <a:cs typeface="Arial" pitchFamily="34" charset="0"/>
              </a:rPr>
              <a:t>Bid results—Cannot be released until Purchasing Services reviews the results and issues a PO</a:t>
            </a:r>
          </a:p>
          <a:p>
            <a:pPr marL="0" indent="0">
              <a:lnSpc>
                <a:spcPct val="90000"/>
              </a:lnSpc>
              <a:buFontTx/>
              <a:buNone/>
              <a:defRPr/>
            </a:pPr>
            <a:endParaRPr lang="en-US" sz="2800" dirty="0">
              <a:latin typeface="Arial" pitchFamily="34" charset="0"/>
              <a:cs typeface="Arial" pitchFamily="34" charset="0"/>
            </a:endParaRPr>
          </a:p>
          <a:p>
            <a:pPr>
              <a:lnSpc>
                <a:spcPct val="90000"/>
              </a:lnSpc>
              <a:defRPr/>
            </a:pPr>
            <a:r>
              <a:rPr lang="en-US" sz="2800" dirty="0">
                <a:latin typeface="Arial" pitchFamily="34" charset="0"/>
                <a:cs typeface="Arial" pitchFamily="34" charset="0"/>
              </a:rPr>
              <a:t>“No Response” and “No Bid”</a:t>
            </a:r>
            <a:br>
              <a:rPr lang="en-US" sz="2800" dirty="0">
                <a:latin typeface="Arial" pitchFamily="34" charset="0"/>
                <a:cs typeface="Arial" pitchFamily="34" charset="0"/>
              </a:rPr>
            </a:br>
            <a:endParaRPr lang="en-US" sz="2800" dirty="0">
              <a:latin typeface="Arial" pitchFamily="34" charset="0"/>
              <a:cs typeface="Arial" pitchFamily="34" charset="0"/>
            </a:endParaRPr>
          </a:p>
          <a:p>
            <a:pPr>
              <a:lnSpc>
                <a:spcPct val="90000"/>
              </a:lnSpc>
              <a:defRPr/>
            </a:pPr>
            <a:r>
              <a:rPr lang="en-US" sz="2800" dirty="0">
                <a:latin typeface="Arial" pitchFamily="34" charset="0"/>
                <a:cs typeface="Arial" pitchFamily="34" charset="0"/>
              </a:rPr>
              <a:t>When the department’s recommendation is  to purchase from other than the low bidder, a justification explaining the deficiencies must be provided and approved by Purchasing Services.</a:t>
            </a:r>
          </a:p>
          <a:p>
            <a:pPr>
              <a:lnSpc>
                <a:spcPct val="90000"/>
              </a:lnSpc>
              <a:defRPr/>
            </a:pPr>
            <a:endParaRPr lang="en-US" sz="2800" dirty="0">
              <a:latin typeface="Arial" pitchFamily="34" charset="0"/>
              <a:cs typeface="Arial" pitchFamily="34" charset="0"/>
            </a:endParaRPr>
          </a:p>
          <a:p>
            <a:pPr>
              <a:lnSpc>
                <a:spcPct val="90000"/>
              </a:lnSpc>
              <a:defRPr/>
            </a:pPr>
            <a:endParaRPr lang="en-US" sz="28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0"/>
            <a:ext cx="7772400" cy="762000"/>
          </a:xfrm>
        </p:spPr>
        <p:txBody>
          <a:bodyPr/>
          <a:lstStyle/>
          <a:p>
            <a:pPr eaLnBrk="1" hangingPunct="1"/>
            <a:r>
              <a:rPr lang="en-US" altLang="en-US" sz="3200" dirty="0"/>
              <a:t>Waivers and Sole Source</a:t>
            </a:r>
          </a:p>
        </p:txBody>
      </p:sp>
      <p:sp>
        <p:nvSpPr>
          <p:cNvPr id="38915" name="Rectangle 3"/>
          <p:cNvSpPr>
            <a:spLocks noGrp="1" noChangeArrowheads="1"/>
          </p:cNvSpPr>
          <p:nvPr>
            <p:ph type="body" idx="4294967295"/>
          </p:nvPr>
        </p:nvSpPr>
        <p:spPr>
          <a:xfrm>
            <a:off x="457200" y="1295400"/>
            <a:ext cx="8153400" cy="5105400"/>
          </a:xfrm>
        </p:spPr>
        <p:txBody>
          <a:bodyPr/>
          <a:lstStyle/>
          <a:p>
            <a:pPr eaLnBrk="1" hangingPunct="1">
              <a:lnSpc>
                <a:spcPct val="80000"/>
              </a:lnSpc>
              <a:spcBef>
                <a:spcPct val="50000"/>
              </a:spcBef>
            </a:pPr>
            <a:r>
              <a:rPr lang="en-US" altLang="en-US" sz="2800" dirty="0">
                <a:latin typeface="Arial" panose="020B0604020202020204" pitchFamily="34" charset="0"/>
                <a:cs typeface="Times New Roman" panose="02020603050405020304" pitchFamily="18" charset="0"/>
              </a:rPr>
              <a:t>Purchasing Services is delegated to waive the competitive process up to $25,000 with appropriate justification. </a:t>
            </a:r>
          </a:p>
          <a:p>
            <a:pPr eaLnBrk="1" hangingPunct="1">
              <a:lnSpc>
                <a:spcPct val="80000"/>
              </a:lnSpc>
              <a:spcBef>
                <a:spcPct val="50000"/>
              </a:spcBef>
            </a:pPr>
            <a:r>
              <a:rPr lang="en-US" altLang="en-US" sz="2800" dirty="0">
                <a:latin typeface="Arial" panose="020B0604020202020204" pitchFamily="34" charset="0"/>
                <a:cs typeface="Times New Roman" panose="02020603050405020304" pitchFamily="18" charset="0"/>
              </a:rPr>
              <a:t>Sole Sources over $25,000 require additional approval that can take up to 6-8 weeks. </a:t>
            </a:r>
          </a:p>
          <a:p>
            <a:pPr eaLnBrk="1" hangingPunct="1">
              <a:lnSpc>
                <a:spcPct val="80000"/>
              </a:lnSpc>
              <a:spcBef>
                <a:spcPct val="50000"/>
              </a:spcBef>
            </a:pPr>
            <a:r>
              <a:rPr lang="en-US" altLang="en-US" sz="2800" dirty="0">
                <a:latin typeface="Arial" panose="020B0604020202020204" pitchFamily="34" charset="0"/>
                <a:cs typeface="Arial" panose="020B0604020202020204" pitchFamily="34" charset="0"/>
              </a:rPr>
              <a:t>Complete all sections of the </a:t>
            </a:r>
            <a:r>
              <a:rPr lang="en-US" altLang="en-US" sz="2800" dirty="0">
                <a:latin typeface="Arial" panose="020B0604020202020204" pitchFamily="34" charset="0"/>
                <a:cs typeface="Arial" panose="020B0604020202020204" pitchFamily="34" charset="0"/>
                <a:hlinkClick r:id="rId3"/>
              </a:rPr>
              <a:t>Non-Competitive Purchase Request Form</a:t>
            </a:r>
            <a:r>
              <a:rPr lang="en-US" altLang="en-US" sz="2800" dirty="0">
                <a:latin typeface="Arial" panose="020B0604020202020204" pitchFamily="34" charset="0"/>
                <a:cs typeface="Arial" panose="020B0604020202020204" pitchFamily="34" charset="0"/>
              </a:rPr>
              <a:t> and submit with the requisition and vendor’s quote.</a:t>
            </a:r>
          </a:p>
          <a:p>
            <a:pPr eaLnBrk="1" hangingPunct="1">
              <a:lnSpc>
                <a:spcPct val="80000"/>
              </a:lnSpc>
              <a:spcBef>
                <a:spcPct val="50000"/>
              </a:spcBef>
            </a:pPr>
            <a:r>
              <a:rPr lang="en-US" altLang="en-US" sz="2800" dirty="0">
                <a:latin typeface="Arial" panose="020B0604020202020204" pitchFamily="34" charset="0"/>
              </a:rPr>
              <a:t>UW Madison and UW System pre-established waivers, e.g., equipment maintenance, research animals.</a:t>
            </a:r>
          </a:p>
          <a:p>
            <a:pPr marL="0" indent="0" eaLnBrk="1" hangingPunct="1">
              <a:lnSpc>
                <a:spcPct val="80000"/>
              </a:lnSpc>
              <a:spcBef>
                <a:spcPct val="50000"/>
              </a:spcBef>
              <a:buNone/>
            </a:pPr>
            <a:endParaRPr lang="en-US" altLang="en-US" sz="2800" dirty="0">
              <a:latin typeface="Arial" panose="020B0604020202020204" pitchFamily="34" charset="0"/>
              <a:cs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2400" y="152400"/>
            <a:ext cx="8686800" cy="533400"/>
          </a:xfrm>
        </p:spPr>
        <p:txBody>
          <a:bodyPr/>
          <a:lstStyle/>
          <a:p>
            <a:pPr eaLnBrk="1" hangingPunct="1"/>
            <a:r>
              <a:rPr lang="en-US" altLang="en-US" sz="3200" dirty="0"/>
              <a:t>Processes Requiring Purchasing Agents</a:t>
            </a:r>
          </a:p>
        </p:txBody>
      </p:sp>
      <p:sp>
        <p:nvSpPr>
          <p:cNvPr id="41987" name="Rectangle 3"/>
          <p:cNvSpPr>
            <a:spLocks noGrp="1" noChangeArrowheads="1"/>
          </p:cNvSpPr>
          <p:nvPr>
            <p:ph type="body" idx="1"/>
          </p:nvPr>
        </p:nvSpPr>
        <p:spPr>
          <a:xfrm>
            <a:off x="152400" y="1066800"/>
            <a:ext cx="8763000" cy="4724400"/>
          </a:xfrm>
        </p:spPr>
        <p:txBody>
          <a:bodyPr/>
          <a:lstStyle/>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Requests for Bids (RFBs)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Requests for Proposals (RFPs)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Sole Source Waivers greater than $25,000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52400" y="152400"/>
            <a:ext cx="8001000" cy="533400"/>
          </a:xfrm>
        </p:spPr>
        <p:txBody>
          <a:bodyPr/>
          <a:lstStyle/>
          <a:p>
            <a:pPr eaLnBrk="1" hangingPunct="1"/>
            <a:r>
              <a:rPr lang="en-US" altLang="en-US" sz="2400" dirty="0"/>
              <a:t>Academic Support Services Agreement (ASSAs)</a:t>
            </a:r>
          </a:p>
        </p:txBody>
      </p:sp>
      <p:sp>
        <p:nvSpPr>
          <p:cNvPr id="50179" name="Rectangle 3"/>
          <p:cNvSpPr>
            <a:spLocks noGrp="1" noChangeArrowheads="1"/>
          </p:cNvSpPr>
          <p:nvPr>
            <p:ph type="body" idx="1"/>
          </p:nvPr>
        </p:nvSpPr>
        <p:spPr>
          <a:xfrm>
            <a:off x="152400" y="1066800"/>
            <a:ext cx="8763000" cy="5334000"/>
          </a:xfrm>
        </p:spPr>
        <p:txBody>
          <a:bodyPr/>
          <a:lstStyle/>
          <a:p>
            <a:pPr marL="0" indent="0" eaLnBrk="1" hangingPunct="1">
              <a:buNone/>
            </a:pPr>
            <a:r>
              <a:rPr lang="en-US" altLang="en-US" dirty="0">
                <a:latin typeface="Arial" panose="020B0604020202020204" pitchFamily="34" charset="0"/>
              </a:rPr>
              <a:t>Chapter 36 of Wisconsin Statutes</a:t>
            </a:r>
          </a:p>
          <a:p>
            <a:pPr marL="0" indent="0" eaLnBrk="1" hangingPunct="1">
              <a:buNone/>
            </a:pPr>
            <a:endParaRPr lang="en-US" altLang="en-US" sz="1000" dirty="0">
              <a:latin typeface="Arial" panose="020B0604020202020204" pitchFamily="34" charset="0"/>
            </a:endParaRPr>
          </a:p>
          <a:p>
            <a:pPr lvl="1" eaLnBrk="1" hangingPunct="1">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Academic Support Services Agreements (ASSA)  </a:t>
            </a:r>
          </a:p>
          <a:p>
            <a:pPr lvl="2" eaLnBrk="1" hangingPunct="1"/>
            <a:r>
              <a:rPr lang="en-US" altLang="en-US" dirty="0">
                <a:latin typeface="Arial" panose="020B0604020202020204" pitchFamily="34" charset="0"/>
                <a:cs typeface="Arial" panose="020B0604020202020204" pitchFamily="34" charset="0"/>
              </a:rPr>
              <a:t>A </a:t>
            </a:r>
            <a:r>
              <a:rPr lang="en-US" altLang="en-US" u="sng" dirty="0">
                <a:latin typeface="Arial" panose="020B0604020202020204" pitchFamily="34" charset="0"/>
                <a:cs typeface="Arial" panose="020B0604020202020204" pitchFamily="34" charset="0"/>
              </a:rPr>
              <a:t>UNIQUE</a:t>
            </a:r>
            <a:r>
              <a:rPr lang="en-US" altLang="en-US" dirty="0">
                <a:latin typeface="Arial" panose="020B0604020202020204" pitchFamily="34" charset="0"/>
                <a:cs typeface="Arial" panose="020B0604020202020204" pitchFamily="34" charset="0"/>
              </a:rPr>
              <a:t> service provider directly serving the University of Wisconsin’s mission of academic instruction and research.</a:t>
            </a:r>
          </a:p>
          <a:p>
            <a:pPr lvl="2" eaLnBrk="1" hangingPunct="1"/>
            <a:r>
              <a:rPr lang="en-US" altLang="en-US" dirty="0">
                <a:latin typeface="Arial" panose="020B0604020202020204" pitchFamily="34" charset="0"/>
                <a:cs typeface="Arial" panose="020B0604020202020204" pitchFamily="34" charset="0"/>
              </a:rPr>
              <a:t>Not a grant </a:t>
            </a:r>
            <a:r>
              <a:rPr lang="en-US" altLang="en-US" dirty="0" err="1">
                <a:latin typeface="Arial" panose="020B0604020202020204" pitchFamily="34" charset="0"/>
                <a:cs typeface="Arial" panose="020B0604020202020204" pitchFamily="34" charset="0"/>
                <a:hlinkClick r:id="rId3"/>
              </a:rPr>
              <a:t>Subagreement</a:t>
            </a:r>
            <a:r>
              <a:rPr lang="en-US" altLang="en-US" dirty="0">
                <a:latin typeface="Arial" panose="020B0604020202020204" pitchFamily="34" charset="0"/>
                <a:cs typeface="Arial" panose="020B0604020202020204" pitchFamily="34" charset="0"/>
              </a:rPr>
              <a:t> (Contact RSP for </a:t>
            </a:r>
            <a:r>
              <a:rPr lang="en-US" altLang="en-US" dirty="0">
                <a:latin typeface="Arial" panose="020B0604020202020204" pitchFamily="34" charset="0"/>
                <a:ea typeface="Calibri" panose="020F0502020204030204" pitchFamily="34" charset="0"/>
                <a:cs typeface="Arial" panose="020B0604020202020204" pitchFamily="34" charset="0"/>
              </a:rPr>
              <a:t>more information) </a:t>
            </a:r>
          </a:p>
          <a:p>
            <a:pPr lvl="2" eaLnBrk="1" hangingPunct="1"/>
            <a:r>
              <a:rPr lang="en-US" altLang="en-US" dirty="0">
                <a:latin typeface="Arial" panose="020B0604020202020204" pitchFamily="34" charset="0"/>
                <a:cs typeface="Arial" panose="020B0604020202020204" pitchFamily="34" charset="0"/>
              </a:rPr>
              <a:t>Distinguished from other Sole Source waivers by nature of work to be performed.</a:t>
            </a:r>
          </a:p>
          <a:p>
            <a:pPr marL="914400" lvl="2" indent="0" eaLnBrk="1" hangingPunct="1">
              <a:buNone/>
            </a:pPr>
            <a:endParaRPr lang="en-US" altLang="en-US" sz="1400" dirty="0">
              <a:latin typeface="Arial" panose="020B0604020202020204" pitchFamily="34" charset="0"/>
              <a:cs typeface="Arial" panose="020B0604020202020204" pitchFamily="34" charset="0"/>
            </a:endParaRPr>
          </a:p>
          <a:p>
            <a:pPr marL="0" indent="0" eaLnBrk="1" hangingPunct="1">
              <a:buNone/>
            </a:pPr>
            <a:r>
              <a:rPr lang="en-US" altLang="en-US" sz="2800" dirty="0">
                <a:latin typeface="Arial" panose="020B0604020202020204" pitchFamily="34" charset="0"/>
                <a:cs typeface="Arial" panose="020B0604020202020204" pitchFamily="34" charset="0"/>
              </a:rPr>
              <a:t>See </a:t>
            </a:r>
            <a:r>
              <a:rPr lang="en-US" altLang="en-US" sz="2800" dirty="0">
                <a:latin typeface="Arial" panose="020B0604020202020204" pitchFamily="34" charset="0"/>
                <a:cs typeface="Arial" panose="020B0604020202020204" pitchFamily="34" charset="0"/>
                <a:hlinkClick r:id="rId4"/>
              </a:rPr>
              <a:t>How to Buy a Service </a:t>
            </a:r>
            <a:r>
              <a:rPr lang="en-US" altLang="en-US" sz="2800" dirty="0">
                <a:latin typeface="Arial" panose="020B0604020202020204" pitchFamily="34" charset="0"/>
                <a:cs typeface="Arial" panose="020B0604020202020204" pitchFamily="34" charset="0"/>
              </a:rPr>
              <a:t>from a vendor not on contract.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j019897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28600"/>
            <a:ext cx="302577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2"/>
          <p:cNvSpPr>
            <a:spLocks noGrp="1" noChangeArrowheads="1"/>
          </p:cNvSpPr>
          <p:nvPr>
            <p:ph type="title"/>
          </p:nvPr>
        </p:nvSpPr>
        <p:spPr>
          <a:xfrm>
            <a:off x="228600" y="-152400"/>
            <a:ext cx="6477000" cy="990600"/>
          </a:xfrm>
        </p:spPr>
        <p:txBody>
          <a:bodyPr/>
          <a:lstStyle/>
          <a:p>
            <a:pPr eaLnBrk="1" hangingPunct="1"/>
            <a:r>
              <a:rPr lang="en-US" altLang="en-US" sz="3200" dirty="0"/>
              <a:t>Signatory Authority</a:t>
            </a:r>
          </a:p>
        </p:txBody>
      </p:sp>
      <p:sp>
        <p:nvSpPr>
          <p:cNvPr id="21508" name="Rectangle 3"/>
          <p:cNvSpPr>
            <a:spLocks noGrp="1" noChangeArrowheads="1"/>
          </p:cNvSpPr>
          <p:nvPr>
            <p:ph type="body" idx="1"/>
          </p:nvPr>
        </p:nvSpPr>
        <p:spPr>
          <a:xfrm>
            <a:off x="304800" y="1981200"/>
            <a:ext cx="8154988" cy="1981200"/>
          </a:xfrm>
        </p:spPr>
        <p:txBody>
          <a:bodyPr/>
          <a:lstStyle/>
          <a:p>
            <a:pPr eaLnBrk="1" hangingPunct="1">
              <a:lnSpc>
                <a:spcPct val="90000"/>
              </a:lnSpc>
              <a:buFontTx/>
              <a:buNone/>
            </a:pPr>
            <a:r>
              <a:rPr lang="en-US" altLang="en-US" sz="2400" dirty="0">
                <a:latin typeface="Arial" panose="020B0604020202020204" pitchFamily="34" charset="0"/>
              </a:rPr>
              <a:t>Wis. Stats. 16.77(2) states whenever a person "...contracts for the purchase of supplies, materials, equipment or contractual services contrary to ss. 16.705 to 16.82 or rules promulgated ... the contract is void, and any officer or subordinate is liable for the cost thereof.</a:t>
            </a:r>
          </a:p>
        </p:txBody>
      </p:sp>
      <p:sp>
        <p:nvSpPr>
          <p:cNvPr id="21509" name="Text Box 5"/>
          <p:cNvSpPr txBox="1">
            <a:spLocks noChangeArrowheads="1"/>
          </p:cNvSpPr>
          <p:nvPr/>
        </p:nvSpPr>
        <p:spPr bwMode="auto">
          <a:xfrm>
            <a:off x="304800" y="4256088"/>
            <a:ext cx="853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Verdana" panose="020B0604030504040204" pitchFamily="34" charset="0"/>
              </a:defRPr>
            </a:lvl1pPr>
            <a:lvl2pPr marL="742950" indent="-285750"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buNone/>
            </a:pPr>
            <a:r>
              <a:rPr lang="en-US" altLang="en-US" sz="2400" dirty="0">
                <a:latin typeface="Times New Roman" panose="02020603050405020304" pitchFamily="18" charset="0"/>
              </a:rPr>
              <a:t>See </a:t>
            </a:r>
            <a:r>
              <a:rPr lang="en-US" altLang="en-US" sz="2400" dirty="0">
                <a:latin typeface="Times New Roman" panose="02020603050405020304" pitchFamily="18" charset="0"/>
                <a:hlinkClick r:id="rId4"/>
              </a:rPr>
              <a:t>Signature Authority Memo </a:t>
            </a:r>
            <a:r>
              <a:rPr lang="en-US" altLang="en-US" sz="2400" dirty="0">
                <a:latin typeface="Times New Roman" panose="02020603050405020304" pitchFamily="18" charset="0"/>
              </a:rPr>
              <a:t>for who signs UW contracts.</a:t>
            </a:r>
          </a:p>
        </p:txBody>
      </p:sp>
    </p:spTree>
    <p:extLst>
      <p:ext uri="{BB962C8B-B14F-4D97-AF65-F5344CB8AC3E}">
        <p14:creationId xmlns:p14="http://schemas.microsoft.com/office/powerpoint/2010/main" val="10802208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76200"/>
            <a:ext cx="6858000" cy="533400"/>
          </a:xfrm>
        </p:spPr>
        <p:txBody>
          <a:bodyPr/>
          <a:lstStyle/>
          <a:p>
            <a:pPr eaLnBrk="1" hangingPunct="1"/>
            <a:r>
              <a:rPr lang="en-US" altLang="en-US" sz="3200" dirty="0">
                <a:latin typeface="Arial" panose="020B0604020202020204" pitchFamily="34" charset="0"/>
                <a:cs typeface="Arial" panose="020B0604020202020204" pitchFamily="34" charset="0"/>
              </a:rPr>
              <a:t>Illegal Purchases</a:t>
            </a:r>
          </a:p>
        </p:txBody>
      </p:sp>
      <p:sp>
        <p:nvSpPr>
          <p:cNvPr id="20483" name="Rectangle 3"/>
          <p:cNvSpPr>
            <a:spLocks noGrp="1" noChangeArrowheads="1"/>
          </p:cNvSpPr>
          <p:nvPr>
            <p:ph type="body" idx="1"/>
          </p:nvPr>
        </p:nvSpPr>
        <p:spPr>
          <a:xfrm>
            <a:off x="762000" y="1981200"/>
            <a:ext cx="8001000" cy="3657600"/>
          </a:xfrm>
        </p:spPr>
        <p:txBody>
          <a:bodyPr/>
          <a:lstStyle/>
          <a:p>
            <a:pPr marL="0" indent="0" eaLnBrk="1" hangingPunct="1">
              <a:buFontTx/>
              <a:buNone/>
            </a:pPr>
            <a:endParaRPr lang="en-US" altLang="en-US" dirty="0"/>
          </a:p>
          <a:p>
            <a:pPr marL="0" indent="0" eaLnBrk="1" hangingPunct="1"/>
            <a:endParaRPr lang="en-US" altLang="en-US" dirty="0"/>
          </a:p>
        </p:txBody>
      </p:sp>
      <p:pic>
        <p:nvPicPr>
          <p:cNvPr id="20484" name="Picture 4" descr="j018924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447800"/>
            <a:ext cx="101758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j021352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3810000"/>
            <a:ext cx="1143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9"/>
          <p:cNvSpPr txBox="1">
            <a:spLocks noChangeArrowheads="1"/>
          </p:cNvSpPr>
          <p:nvPr/>
        </p:nvSpPr>
        <p:spPr bwMode="auto">
          <a:xfrm>
            <a:off x="457200" y="1219200"/>
            <a:ext cx="57912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har char="•"/>
              <a:defRPr sz="3200">
                <a:solidFill>
                  <a:schemeClr val="tx1"/>
                </a:solidFill>
                <a:latin typeface="Verdana" panose="020B0604030504040204" pitchFamily="34" charset="0"/>
              </a:defRPr>
            </a:lvl1pPr>
            <a:lvl2pPr eaLnBrk="0" hangingPunct="0">
              <a:spcBef>
                <a:spcPct val="20000"/>
              </a:spcBef>
              <a:buChar char="–"/>
              <a:defRPr sz="2800">
                <a:solidFill>
                  <a:schemeClr val="tx1"/>
                </a:solidFill>
                <a:latin typeface="Verdana" panose="020B0604030504040204" pitchFamily="34" charset="0"/>
              </a:defRPr>
            </a:lvl2pPr>
            <a:lvl3pPr marL="1143000" indent="-228600" eaLnBrk="0" hangingPunct="0">
              <a:spcBef>
                <a:spcPct val="20000"/>
              </a:spcBef>
              <a:buChar char="•"/>
              <a:defRPr sz="2400">
                <a:solidFill>
                  <a:schemeClr val="tx1"/>
                </a:solidFill>
                <a:latin typeface="Verdana" panose="020B0604030504040204" pitchFamily="34" charset="0"/>
              </a:defRPr>
            </a:lvl3pPr>
            <a:lvl4pPr marL="1600200" indent="-228600" eaLnBrk="0" hangingPunct="0">
              <a:spcBef>
                <a:spcPct val="20000"/>
              </a:spcBef>
              <a:buChar char="–"/>
              <a:defRPr sz="2000">
                <a:solidFill>
                  <a:schemeClr val="tx1"/>
                </a:solidFill>
                <a:latin typeface="Verdana" panose="020B0604030504040204" pitchFamily="34" charset="0"/>
              </a:defRPr>
            </a:lvl4pPr>
            <a:lvl5pPr marL="2057400" indent="-228600" eaLnBrk="0" hangingPunct="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eaLnBrk="1" hangingPunct="1">
              <a:spcBef>
                <a:spcPct val="50000"/>
              </a:spcBef>
              <a:buFontTx/>
              <a:buNone/>
            </a:pPr>
            <a:r>
              <a:rPr lang="en-US" altLang="en-US" sz="3600">
                <a:latin typeface="Arial" panose="020B0604020202020204" pitchFamily="34" charset="0"/>
              </a:rPr>
              <a:t>Intentionally avoiding the purchasing process:</a:t>
            </a:r>
          </a:p>
          <a:p>
            <a:pPr lvl="1" eaLnBrk="1" hangingPunct="1">
              <a:spcBef>
                <a:spcPct val="50000"/>
              </a:spcBef>
              <a:buFontTx/>
              <a:buChar char="•"/>
            </a:pPr>
            <a:r>
              <a:rPr lang="en-US" altLang="en-US" sz="3200">
                <a:latin typeface="Arial" panose="020B0604020202020204" pitchFamily="34" charset="0"/>
              </a:rPr>
              <a:t>Serial purchasing</a:t>
            </a:r>
          </a:p>
          <a:p>
            <a:pPr lvl="1" eaLnBrk="1" hangingPunct="1">
              <a:spcBef>
                <a:spcPct val="50000"/>
              </a:spcBef>
              <a:buFontTx/>
              <a:buChar char="•"/>
            </a:pPr>
            <a:r>
              <a:rPr lang="en-US" altLang="en-US" sz="3200">
                <a:latin typeface="Arial" panose="020B0604020202020204" pitchFamily="34" charset="0"/>
              </a:rPr>
              <a:t>Unauthorized purchases</a:t>
            </a:r>
          </a:p>
          <a:p>
            <a:pPr lvl="1" eaLnBrk="1" hangingPunct="1">
              <a:spcBef>
                <a:spcPct val="50000"/>
              </a:spcBef>
              <a:buFontTx/>
              <a:buChar char="•"/>
            </a:pPr>
            <a:r>
              <a:rPr lang="en-US" altLang="en-US" sz="3200">
                <a:latin typeface="Arial" panose="020B0604020202020204" pitchFamily="34" charset="0"/>
              </a:rPr>
              <a:t>Getting ahead of the contracting process (beginning work without a signed agreement)</a:t>
            </a:r>
          </a:p>
        </p:txBody>
      </p:sp>
    </p:spTree>
    <p:extLst>
      <p:ext uri="{BB962C8B-B14F-4D97-AF65-F5344CB8AC3E}">
        <p14:creationId xmlns:p14="http://schemas.microsoft.com/office/powerpoint/2010/main" val="5575367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53CF-6848-6A16-82E0-F5707E04ED51}"/>
              </a:ext>
            </a:extLst>
          </p:cNvPr>
          <p:cNvSpPr>
            <a:spLocks noGrp="1"/>
          </p:cNvSpPr>
          <p:nvPr>
            <p:ph type="title"/>
          </p:nvPr>
        </p:nvSpPr>
        <p:spPr>
          <a:xfrm>
            <a:off x="152400" y="0"/>
            <a:ext cx="6858000" cy="838200"/>
          </a:xfrm>
        </p:spPr>
        <p:txBody>
          <a:bodyPr/>
          <a:lstStyle/>
          <a:p>
            <a:r>
              <a:rPr lang="en-US" dirty="0"/>
              <a:t>SHOPUW+ CATALOG SEARCH</a:t>
            </a:r>
          </a:p>
        </p:txBody>
      </p:sp>
      <p:sp>
        <p:nvSpPr>
          <p:cNvPr id="3" name="Content Placeholder 2">
            <a:extLst>
              <a:ext uri="{FF2B5EF4-FFF2-40B4-BE49-F238E27FC236}">
                <a16:creationId xmlns:a16="http://schemas.microsoft.com/office/drawing/2014/main" id="{33EC761A-95E8-6289-AEDC-3AE4741EC104}"/>
              </a:ext>
            </a:extLst>
          </p:cNvPr>
          <p:cNvSpPr>
            <a:spLocks noGrp="1"/>
          </p:cNvSpPr>
          <p:nvPr>
            <p:ph idx="1"/>
          </p:nvPr>
        </p:nvSpPr>
        <p:spPr>
          <a:xfrm>
            <a:off x="152400" y="1066800"/>
            <a:ext cx="8763000" cy="5334000"/>
          </a:xfrm>
        </p:spPr>
        <p:txBody>
          <a:bodyPr/>
          <a:lstStyle/>
          <a:p>
            <a:r>
              <a:rPr lang="en-US" dirty="0"/>
              <a:t>Demonstration of Search in SUW+</a:t>
            </a:r>
          </a:p>
          <a:p>
            <a:r>
              <a:rPr lang="en-US" dirty="0"/>
              <a:t>At the Home Page select either Legacy View (all catalog vendors) or a specific category such as </a:t>
            </a:r>
            <a:r>
              <a:rPr lang="en-US" dirty="0">
                <a:hlinkClick r:id="rId2"/>
              </a:rPr>
              <a:t>Lab Supplies</a:t>
            </a:r>
            <a:r>
              <a:rPr lang="en-US" dirty="0"/>
              <a:t>.</a:t>
            </a:r>
          </a:p>
          <a:p>
            <a:r>
              <a:rPr lang="en-US" dirty="0"/>
              <a:t>In the Simple Search add the part number you are looking for. Manufacturer number is best if you have it.</a:t>
            </a:r>
          </a:p>
          <a:p>
            <a:r>
              <a:rPr lang="en-US" dirty="0"/>
              <a:t>Select the lowest cost item and add to the cart.</a:t>
            </a:r>
          </a:p>
        </p:txBody>
      </p:sp>
    </p:spTree>
    <p:extLst>
      <p:ext uri="{BB962C8B-B14F-4D97-AF65-F5344CB8AC3E}">
        <p14:creationId xmlns:p14="http://schemas.microsoft.com/office/powerpoint/2010/main" val="4070038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533400"/>
          </a:xfrm>
        </p:spPr>
        <p:txBody>
          <a:bodyPr/>
          <a:lstStyle/>
          <a:p>
            <a:r>
              <a:rPr lang="en-US" sz="2000" dirty="0"/>
              <a:t>How to Purchase Goods and Services:  Intermediate Topics</a:t>
            </a:r>
          </a:p>
        </p:txBody>
      </p:sp>
      <p:sp>
        <p:nvSpPr>
          <p:cNvPr id="3" name="TextBox 2"/>
          <p:cNvSpPr txBox="1"/>
          <p:nvPr/>
        </p:nvSpPr>
        <p:spPr>
          <a:xfrm>
            <a:off x="381000" y="914400"/>
            <a:ext cx="8382000" cy="5016758"/>
          </a:xfrm>
          <a:prstGeom prst="rect">
            <a:avLst/>
          </a:prstGeom>
          <a:noFill/>
        </p:spPr>
        <p:txBody>
          <a:bodyPr wrap="square" rtlCol="0">
            <a:spAutoFit/>
          </a:bodyPr>
          <a:lstStyle/>
          <a:p>
            <a:pPr algn="ctr"/>
            <a:r>
              <a:rPr lang="en-US" altLang="en-US" sz="3200" kern="0" dirty="0">
                <a:latin typeface="Arial" panose="020B0604020202020204" pitchFamily="34" charset="0"/>
                <a:cs typeface="Arial" panose="020B0604020202020204" pitchFamily="34" charset="0"/>
              </a:rPr>
              <a:t>Feel Free to Contact us with </a:t>
            </a:r>
            <a:r>
              <a:rPr lang="en-US" altLang="en-US" sz="3200" i="1" u="sng" kern="0" dirty="0">
                <a:latin typeface="Arial" panose="020B0604020202020204" pitchFamily="34" charset="0"/>
                <a:cs typeface="Arial" panose="020B0604020202020204" pitchFamily="34" charset="0"/>
              </a:rPr>
              <a:t>Any Questions</a:t>
            </a:r>
            <a:r>
              <a:rPr lang="en-US" altLang="en-US" sz="3200" kern="0" dirty="0">
                <a:latin typeface="Arial" panose="020B0604020202020204" pitchFamily="34" charset="0"/>
                <a:cs typeface="Arial" panose="020B0604020202020204" pitchFamily="34" charset="0"/>
              </a:rPr>
              <a:t>!</a:t>
            </a:r>
          </a:p>
          <a:p>
            <a:pPr algn="ctr"/>
            <a:endParaRPr lang="en-US" sz="3200" dirty="0">
              <a:latin typeface="Arial" panose="020B0604020202020204" pitchFamily="34" charset="0"/>
              <a:cs typeface="Arial" panose="020B0604020202020204" pitchFamily="34" charset="0"/>
            </a:endParaRPr>
          </a:p>
          <a:p>
            <a:pPr algn="ctr"/>
            <a:r>
              <a:rPr lang="en-US" sz="3200" dirty="0"/>
              <a:t>Purchasing Help Desk</a:t>
            </a:r>
          </a:p>
          <a:p>
            <a:pPr algn="ctr"/>
            <a:r>
              <a:rPr lang="en-US" sz="3200" dirty="0"/>
              <a:t>262-1526</a:t>
            </a:r>
          </a:p>
          <a:p>
            <a:pPr algn="ctr"/>
            <a:r>
              <a:rPr lang="en-US" sz="3200" dirty="0">
                <a:hlinkClick r:id="rId3"/>
              </a:rPr>
              <a:t>purch@bussvc.wisc.edu</a:t>
            </a:r>
            <a:endParaRPr lang="en-US" sz="3200" dirty="0"/>
          </a:p>
          <a:p>
            <a:pPr algn="ctr"/>
            <a:endParaRPr lang="en-US" sz="3200" dirty="0"/>
          </a:p>
          <a:p>
            <a:pPr algn="ctr"/>
            <a:r>
              <a:rPr lang="en-US" sz="3200" dirty="0">
                <a:hlinkClick r:id="rId4"/>
              </a:rPr>
              <a:t>Agent Directory</a:t>
            </a:r>
            <a:endParaRPr lang="en-US" sz="3200" dirty="0"/>
          </a:p>
          <a:p>
            <a:pPr algn="ctr"/>
            <a:endParaRPr lang="en-US" sz="3200" dirty="0"/>
          </a:p>
          <a:p>
            <a:pPr algn="ctr"/>
            <a:r>
              <a:rPr lang="en-US" sz="3200" dirty="0">
                <a:hlinkClick r:id="rId5"/>
              </a:rPr>
              <a:t>ShopUW+ Training Materials</a:t>
            </a:r>
            <a:endParaRPr lang="en-US" sz="3200" dirty="0"/>
          </a:p>
          <a:p>
            <a:pPr algn="ctr"/>
            <a:endParaRPr lang="en-US" sz="3200" dirty="0"/>
          </a:p>
        </p:txBody>
      </p:sp>
      <p:sp>
        <p:nvSpPr>
          <p:cNvPr id="4" name="Rectangle 5"/>
          <p:cNvSpPr txBox="1">
            <a:spLocks noChangeArrowheads="1"/>
          </p:cNvSpPr>
          <p:nvPr/>
        </p:nvSpPr>
        <p:spPr>
          <a:xfrm>
            <a:off x="2335757" y="4953000"/>
            <a:ext cx="4305300" cy="3810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buFontTx/>
              <a:buNone/>
            </a:pPr>
            <a:endParaRPr lang="en-US" altLang="en-US" kern="0" dirty="0">
              <a:latin typeface="Arial" panose="020B0604020202020204" pitchFamily="34" charset="0"/>
              <a:cs typeface="Arial" panose="020B0604020202020204" pitchFamily="34" charset="0"/>
            </a:endParaRPr>
          </a:p>
          <a:p>
            <a:pPr eaLnBrk="1" hangingPunct="1">
              <a:lnSpc>
                <a:spcPct val="90000"/>
              </a:lnSpc>
              <a:buFontTx/>
              <a:buNone/>
            </a:pPr>
            <a:endParaRPr lang="en-US" alt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5053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280347" y="3198168"/>
            <a:ext cx="4583306" cy="461665"/>
          </a:xfrm>
          <a:prstGeom prst="rect">
            <a:avLst/>
          </a:prstGeom>
        </p:spPr>
        <p:txBody>
          <a:bodyPr wrap="none">
            <a:spAutoFit/>
          </a:bodyPr>
          <a:lstStyle/>
          <a:p>
            <a:pPr algn="ctr"/>
            <a:r>
              <a:rPr lang="en-US" dirty="0">
                <a:solidFill>
                  <a:srgbClr val="FF0000"/>
                </a:solidFill>
                <a:latin typeface="Arial" panose="020B0604020202020204" pitchFamily="34" charset="0"/>
                <a:cs typeface="Arial" panose="020B0604020202020204" pitchFamily="34" charset="0"/>
              </a:rPr>
              <a:t>Thank you for your participation.</a:t>
            </a:r>
          </a:p>
        </p:txBody>
      </p:sp>
    </p:spTree>
    <p:extLst>
      <p:ext uri="{BB962C8B-B14F-4D97-AF65-F5344CB8AC3E}">
        <p14:creationId xmlns:p14="http://schemas.microsoft.com/office/powerpoint/2010/main" val="32516480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uw4">
  <a:themeElements>
    <a:clrScheme name="uw4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fontScheme name="uw4">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uw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w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w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w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w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w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w4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w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w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w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w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w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w4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UWWithPurch</Template>
  <TotalTime>9426</TotalTime>
  <Words>848</Words>
  <Application>Microsoft Office PowerPoint</Application>
  <PresentationFormat>On-screen Show (4:3)</PresentationFormat>
  <Paragraphs>144</Paragraphs>
  <Slides>18</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Times</vt:lpstr>
      <vt:lpstr>Times New Roman</vt:lpstr>
      <vt:lpstr>Verdana</vt:lpstr>
      <vt:lpstr>Wingdings</vt:lpstr>
      <vt:lpstr>uw4</vt:lpstr>
      <vt:lpstr>How to Purchase</vt:lpstr>
      <vt:lpstr>Goals</vt:lpstr>
      <vt:lpstr>Dollar Limits and Authorization:</vt:lpstr>
      <vt:lpstr>Competitive Purchases Over $5,000</vt:lpstr>
      <vt:lpstr>Sole Source Purchases Over $5,000</vt:lpstr>
      <vt:lpstr>Contract Search Example Continued</vt:lpstr>
      <vt:lpstr>Simplified Bidding:  Overview</vt:lpstr>
      <vt:lpstr>Simplified Bids:  The Process</vt:lpstr>
      <vt:lpstr>Simplified Bids:  The Basics</vt:lpstr>
      <vt:lpstr>Simplified Bidding:  Process Requirements </vt:lpstr>
      <vt:lpstr>Waivers and Sole Source</vt:lpstr>
      <vt:lpstr>Processes Requiring Purchasing Agents</vt:lpstr>
      <vt:lpstr>Academic Support Services Agreement (ASSAs)</vt:lpstr>
      <vt:lpstr>Signatory Authority</vt:lpstr>
      <vt:lpstr>Illegal Purchases</vt:lpstr>
      <vt:lpstr>SHOPUW+ CATALOG SEARCH</vt:lpstr>
      <vt:lpstr>How to Purchase Goods and Services:  Intermediate Topics</vt:lpstr>
      <vt:lpstr>PowerPoint Presentation</vt:lpstr>
    </vt:vector>
  </TitlesOfParts>
  <Company>UW-Madison Business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purchase goods and services at UW Madison</dc:title>
  <dc:creator>Michael Matschull</dc:creator>
  <cp:lastModifiedBy>Janet Bresnahan</cp:lastModifiedBy>
  <cp:revision>445</cp:revision>
  <cp:lastPrinted>2016-09-20T21:41:59Z</cp:lastPrinted>
  <dcterms:created xsi:type="dcterms:W3CDTF">2001-10-24T13:54:58Z</dcterms:created>
  <dcterms:modified xsi:type="dcterms:W3CDTF">2022-12-14T16:13:38Z</dcterms:modified>
</cp:coreProperties>
</file>